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28"/>
  </p:notesMasterIdLst>
  <p:sldIdLst>
    <p:sldId id="256" r:id="rId2"/>
    <p:sldId id="379" r:id="rId3"/>
    <p:sldId id="257" r:id="rId4"/>
    <p:sldId id="258" r:id="rId5"/>
    <p:sldId id="383" r:id="rId6"/>
    <p:sldId id="380" r:id="rId7"/>
    <p:sldId id="384" r:id="rId8"/>
    <p:sldId id="261" r:id="rId9"/>
    <p:sldId id="263" r:id="rId10"/>
    <p:sldId id="271" r:id="rId11"/>
    <p:sldId id="385" r:id="rId12"/>
    <p:sldId id="266" r:id="rId13"/>
    <p:sldId id="386" r:id="rId14"/>
    <p:sldId id="277" r:id="rId15"/>
    <p:sldId id="388" r:id="rId16"/>
    <p:sldId id="390" r:id="rId17"/>
    <p:sldId id="391" r:id="rId18"/>
    <p:sldId id="393" r:id="rId19"/>
    <p:sldId id="273" r:id="rId20"/>
    <p:sldId id="264" r:id="rId21"/>
    <p:sldId id="395" r:id="rId22"/>
    <p:sldId id="394" r:id="rId23"/>
    <p:sldId id="397" r:id="rId24"/>
    <p:sldId id="398" r:id="rId25"/>
    <p:sldId id="399" r:id="rId26"/>
    <p:sldId id="396" r:id="rId27"/>
    <p:sldId id="400" r:id="rId28"/>
    <p:sldId id="401" r:id="rId29"/>
    <p:sldId id="411" r:id="rId30"/>
    <p:sldId id="402" r:id="rId31"/>
    <p:sldId id="407" r:id="rId32"/>
    <p:sldId id="403" r:id="rId33"/>
    <p:sldId id="408" r:id="rId34"/>
    <p:sldId id="404" r:id="rId35"/>
    <p:sldId id="409" r:id="rId36"/>
    <p:sldId id="405" r:id="rId37"/>
    <p:sldId id="410" r:id="rId38"/>
    <p:sldId id="406" r:id="rId39"/>
    <p:sldId id="412" r:id="rId40"/>
    <p:sldId id="413" r:id="rId41"/>
    <p:sldId id="414" r:id="rId42"/>
    <p:sldId id="415" r:id="rId43"/>
    <p:sldId id="416" r:id="rId44"/>
    <p:sldId id="417" r:id="rId45"/>
    <p:sldId id="284" r:id="rId46"/>
    <p:sldId id="418" r:id="rId47"/>
    <p:sldId id="419" r:id="rId48"/>
    <p:sldId id="267" r:id="rId49"/>
    <p:sldId id="422" r:id="rId50"/>
    <p:sldId id="423" r:id="rId51"/>
    <p:sldId id="424" r:id="rId52"/>
    <p:sldId id="425" r:id="rId53"/>
    <p:sldId id="421" r:id="rId54"/>
    <p:sldId id="426" r:id="rId55"/>
    <p:sldId id="427" r:id="rId56"/>
    <p:sldId id="428" r:id="rId57"/>
    <p:sldId id="430" r:id="rId58"/>
    <p:sldId id="431" r:id="rId59"/>
    <p:sldId id="279" r:id="rId60"/>
    <p:sldId id="311" r:id="rId61"/>
    <p:sldId id="291" r:id="rId62"/>
    <p:sldId id="433" r:id="rId63"/>
    <p:sldId id="272" r:id="rId64"/>
    <p:sldId id="429" r:id="rId65"/>
    <p:sldId id="432" r:id="rId66"/>
    <p:sldId id="434" r:id="rId67"/>
    <p:sldId id="435" r:id="rId68"/>
    <p:sldId id="436" r:id="rId69"/>
    <p:sldId id="437" r:id="rId70"/>
    <p:sldId id="438" r:id="rId71"/>
    <p:sldId id="328" r:id="rId72"/>
    <p:sldId id="316" r:id="rId73"/>
    <p:sldId id="330" r:id="rId74"/>
    <p:sldId id="321" r:id="rId75"/>
    <p:sldId id="314" r:id="rId76"/>
    <p:sldId id="322" r:id="rId77"/>
    <p:sldId id="323" r:id="rId78"/>
    <p:sldId id="324" r:id="rId79"/>
    <p:sldId id="317" r:id="rId80"/>
    <p:sldId id="318" r:id="rId81"/>
    <p:sldId id="319" r:id="rId82"/>
    <p:sldId id="320" r:id="rId83"/>
    <p:sldId id="335" r:id="rId84"/>
    <p:sldId id="336" r:id="rId85"/>
    <p:sldId id="337" r:id="rId86"/>
    <p:sldId id="338" r:id="rId87"/>
    <p:sldId id="339" r:id="rId88"/>
    <p:sldId id="340" r:id="rId89"/>
    <p:sldId id="341" r:id="rId90"/>
    <p:sldId id="342" r:id="rId91"/>
    <p:sldId id="343" r:id="rId92"/>
    <p:sldId id="344" r:id="rId93"/>
    <p:sldId id="345" r:id="rId94"/>
    <p:sldId id="310" r:id="rId95"/>
    <p:sldId id="312" r:id="rId96"/>
    <p:sldId id="313" r:id="rId97"/>
    <p:sldId id="347" r:id="rId98"/>
    <p:sldId id="346" r:id="rId99"/>
    <p:sldId id="348" r:id="rId100"/>
    <p:sldId id="349" r:id="rId101"/>
    <p:sldId id="350" r:id="rId102"/>
    <p:sldId id="351" r:id="rId103"/>
    <p:sldId id="352" r:id="rId104"/>
    <p:sldId id="353" r:id="rId105"/>
    <p:sldId id="354" r:id="rId106"/>
    <p:sldId id="355" r:id="rId107"/>
    <p:sldId id="356" r:id="rId108"/>
    <p:sldId id="357" r:id="rId109"/>
    <p:sldId id="358" r:id="rId110"/>
    <p:sldId id="359" r:id="rId111"/>
    <p:sldId id="360" r:id="rId112"/>
    <p:sldId id="361" r:id="rId113"/>
    <p:sldId id="362" r:id="rId114"/>
    <p:sldId id="363" r:id="rId115"/>
    <p:sldId id="364" r:id="rId116"/>
    <p:sldId id="365" r:id="rId117"/>
    <p:sldId id="366" r:id="rId118"/>
    <p:sldId id="367" r:id="rId119"/>
    <p:sldId id="368" r:id="rId120"/>
    <p:sldId id="369" r:id="rId121"/>
    <p:sldId id="370" r:id="rId122"/>
    <p:sldId id="371" r:id="rId123"/>
    <p:sldId id="372" r:id="rId124"/>
    <p:sldId id="440" r:id="rId125"/>
    <p:sldId id="441" r:id="rId126"/>
    <p:sldId id="439" r:id="rId127"/>
  </p:sldIdLst>
  <p:sldSz cx="9144000" cy="5143500" type="screen16x9"/>
  <p:notesSz cx="6858000" cy="9144000"/>
  <p:embeddedFontLst>
    <p:embeddedFont>
      <p:font typeface="Avenir" panose="02000503020000020003" pitchFamily="2" charset="0"/>
      <p:regular r:id="rId129"/>
      <p:italic r:id="rId130"/>
    </p:embeddedFont>
    <p:embeddedFont>
      <p:font typeface="Calibri" panose="020F0502020204030204" pitchFamily="34" charset="0"/>
      <p:regular r:id="rId131"/>
      <p:bold r:id="rId132"/>
      <p:italic r:id="rId133"/>
      <p:boldItalic r:id="rId134"/>
    </p:embeddedFont>
    <p:embeddedFont>
      <p:font typeface="Consolas" panose="020B0609020204030204" pitchFamily="49" charset="0"/>
      <p:regular r:id="rId135"/>
      <p:bold r:id="rId136"/>
      <p:italic r:id="rId137"/>
      <p:boldItalic r:id="rId138"/>
    </p:embeddedFont>
    <p:embeddedFont>
      <p:font typeface="Dank Mono" pitchFamily="49" charset="77"/>
      <p:regular r:id="rId139"/>
      <p:italic r:id="rId140"/>
    </p:embeddedFont>
    <p:embeddedFont>
      <p:font typeface="Garamond" panose="02020404030301010803" pitchFamily="18" charset="0"/>
      <p:regular r:id="rId141"/>
      <p:bold r:id="rId142"/>
      <p:italic r:id="rId143"/>
      <p:boldItalic r:id="rId144"/>
    </p:embeddedFont>
    <p:embeddedFont>
      <p:font typeface="Helvetica Neue" panose="02000503000000020004" pitchFamily="2" charset="0"/>
      <p:regular r:id="rId145"/>
      <p:bold r:id="rId146"/>
      <p:italic r:id="rId147"/>
      <p:boldItalic r:id="rId148"/>
    </p:embeddedFont>
    <p:embeddedFont>
      <p:font typeface="Oswald" pitchFamily="2" charset="77"/>
      <p:regular r:id="rId149"/>
      <p:bold r:id="rId150"/>
    </p:embeddedFont>
    <p:embeddedFont>
      <p:font typeface="Tw Cen MT" panose="020B0602020104020603" pitchFamily="34" charset="77"/>
      <p:regular r:id="rId151"/>
      <p:bold r:id="rId152"/>
      <p:italic r:id="rId153"/>
      <p:boldItalic r:id="rId154"/>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5"/>
    <p:restoredTop sz="65127"/>
  </p:normalViewPr>
  <p:slideViewPr>
    <p:cSldViewPr snapToGrid="0" snapToObjects="1">
      <p:cViewPr varScale="1">
        <p:scale>
          <a:sx n="136" d="100"/>
          <a:sy n="136" d="100"/>
        </p:scale>
        <p:origin x="1624"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10.fntdata"/><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notesMaster" Target="notesMasters/notesMaster1.xml"/><Relationship Id="rId149" Type="http://schemas.openxmlformats.org/officeDocument/2006/relationships/font" Target="fonts/font21.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1.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2.fntdata"/><Relationship Id="rId155" Type="http://schemas.openxmlformats.org/officeDocument/2006/relationships/presProps" Target="presProps.xml"/><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font" Target="fonts/font1.fntdata"/><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2.fntdata"/><Relationship Id="rId145" Type="http://schemas.openxmlformats.org/officeDocument/2006/relationships/font" Target="fonts/font17.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2.fntdata"/><Relationship Id="rId135" Type="http://schemas.openxmlformats.org/officeDocument/2006/relationships/font" Target="fonts/font7.fntdata"/><Relationship Id="rId151" Type="http://schemas.openxmlformats.org/officeDocument/2006/relationships/font" Target="fonts/font23.fntdata"/><Relationship Id="rId156" Type="http://schemas.openxmlformats.org/officeDocument/2006/relationships/viewProps" Target="view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3.fntdata"/><Relationship Id="rId146" Type="http://schemas.openxmlformats.org/officeDocument/2006/relationships/font" Target="fonts/font18.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3.fntdata"/><Relationship Id="rId136" Type="http://schemas.openxmlformats.org/officeDocument/2006/relationships/font" Target="fonts/font8.fntdata"/><Relationship Id="rId157" Type="http://schemas.openxmlformats.org/officeDocument/2006/relationships/theme" Target="theme/theme1.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4.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9.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4.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9.fntdata"/><Relationship Id="rId158" Type="http://schemas.openxmlformats.org/officeDocument/2006/relationships/tableStyles" Target="tableStyles.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4.fntdata"/><Relationship Id="rId153" Type="http://schemas.openxmlformats.org/officeDocument/2006/relationships/font" Target="fonts/font25.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5.fntdata"/><Relationship Id="rId148" Type="http://schemas.openxmlformats.org/officeDocument/2006/relationships/font" Target="fonts/font20.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5.fntdata"/><Relationship Id="rId154" Type="http://schemas.openxmlformats.org/officeDocument/2006/relationships/font" Target="fonts/font26.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6.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font" Target="fonts/font6.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ouble-entry_bookkeeping_syste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10m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Test Driven Development as described by Uncle Bob Martin</a:t>
            </a:r>
            <a:br>
              <a:rPr lang="en-US" sz="1800" dirty="0">
                <a:latin typeface="Helvetica Neue"/>
                <a:ea typeface="Helvetica Neue"/>
                <a:cs typeface="Helvetica Neue"/>
                <a:sym typeface="Helvetica Neue"/>
              </a:rPr>
            </a:b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Break down each one of the laws and discuss what it means.</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“Following these laws perfectly doesn’t always make sense.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a larger test.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extra production code.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tests after you’ve written the code to make them pass.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it’ll take more than two minutes to go around the loop.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dirty="0">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28d11e717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28d11e71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28d11e717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28d11e717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28d11e717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28d11e717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28d11e717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28d11e717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28d11e717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28d11e717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28d11e717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28d11e71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8d11e71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8d11e71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28d11e71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28d11e71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28d11e71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28d11e71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Rules simplified</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As a discipline, what do we get by following these laws?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946879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28d11e71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28d11e71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28d11e71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28d11e71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8d11e717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8d11e717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8d11e71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8d11e71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8d11e7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8d11e71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28d11e71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28d11e71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528d11e71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528d11e71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28d11e71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28d11e71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528d11e71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528d11e7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5m : 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Like any new skill – initially writing tests can be awkward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Typically used to diving right into problem solving through implementation</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Writing a test first forces you to think about the expected outcome of a VERY small step</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As you get into a rhythm, every time you make a new test pass – it starts building up excitement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28d11e71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28d11e71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28d11e71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28d11e71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28d11e71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28d11e71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28d11e71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28d11e71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https://</a:t>
            </a:r>
            <a:r>
              <a:rPr lang="en-US" sz="1800" dirty="0" err="1"/>
              <a:t>github.com</a:t>
            </a:r>
            <a:r>
              <a:rPr lang="en-US" sz="1800" dirty="0"/>
              <a:t>/</a:t>
            </a:r>
            <a:r>
              <a:rPr lang="en-US" sz="1800" dirty="0" err="1"/>
              <a:t>emilybache</a:t>
            </a:r>
            <a:r>
              <a:rPr lang="en-US" sz="1800" dirty="0"/>
              <a:t>/</a:t>
            </a:r>
            <a:r>
              <a:rPr lang="en-US" sz="1800" dirty="0" err="1"/>
              <a:t>GildedRose</a:t>
            </a:r>
            <a:r>
              <a:rPr lang="en-US" sz="1800" dirty="0"/>
              <a:t>-Refactoring-Kata/</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basic gist of the kata is this: Here is a piece of crappy legacy code that works.</a:t>
            </a:r>
          </a:p>
          <a:p>
            <a:pPr marL="0" lvl="0" indent="0" algn="l" rtl="0">
              <a:spcBef>
                <a:spcPts val="0"/>
              </a:spcBef>
              <a:spcAft>
                <a:spcPts val="0"/>
              </a:spcAft>
              <a:buNone/>
            </a:pPr>
            <a:r>
              <a:rPr lang="en-US" sz="1800" dirty="0"/>
              <a:t>The customer wishes you to implement and some constrains you need to adhere to.</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2055518595"/>
      </p:ext>
    </p:extLst>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390m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was that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Anyone have any interesting solutions or findings?</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1373086632"/>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30m : 420m</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Course Objectives:</a:t>
            </a:r>
          </a:p>
          <a:p>
            <a:pPr marL="171450" lvl="0" indent="-171450" algn="l" rtl="0">
              <a:spcBef>
                <a:spcPts val="0"/>
              </a:spcBef>
              <a:spcAft>
                <a:spcPts val="0"/>
              </a:spcAft>
            </a:pPr>
            <a:r>
              <a:rPr lang="en-US" sz="1100" dirty="0"/>
              <a:t>Summarize the value of TDD</a:t>
            </a:r>
          </a:p>
          <a:p>
            <a:pPr marL="171450" lvl="0" indent="-171450" algn="l" rtl="0">
              <a:spcBef>
                <a:spcPts val="0"/>
              </a:spcBef>
              <a:spcAft>
                <a:spcPts val="0"/>
              </a:spcAft>
            </a:pPr>
            <a:r>
              <a:rPr lang="en-US" sz="1100" dirty="0"/>
              <a:t>Use TDD to solve Katas</a:t>
            </a:r>
          </a:p>
          <a:p>
            <a:pPr marL="171450" lvl="0" indent="-171450" algn="l" rtl="0">
              <a:spcBef>
                <a:spcPts val="0"/>
              </a:spcBef>
              <a:spcAft>
                <a:spcPts val="0"/>
              </a:spcAft>
            </a:pPr>
            <a:r>
              <a:rPr lang="en-US" sz="1100" dirty="0"/>
              <a:t>Integrate TDD Into Daily Work</a:t>
            </a:r>
          </a:p>
          <a:p>
            <a:pPr marL="171450" lvl="0" indent="-171450" algn="l" rtl="0">
              <a:spcBef>
                <a:spcPts val="0"/>
              </a:spcBef>
              <a:spcAft>
                <a:spcPts val="0"/>
              </a:spcAft>
            </a:pPr>
            <a:r>
              <a:rPr lang="en-US" sz="1100" dirty="0"/>
              <a:t>Recognize the benefit of writing clean, maintainable code</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Going Forward</a:t>
            </a:r>
            <a:r>
              <a:rPr lang="en-US" sz="1100" dirty="0"/>
              <a:t>:</a:t>
            </a:r>
          </a:p>
          <a:p>
            <a:pPr marL="0" lvl="0" indent="0" algn="l" rtl="0">
              <a:spcBef>
                <a:spcPts val="0"/>
              </a:spcBef>
              <a:spcAft>
                <a:spcPts val="0"/>
              </a:spcAft>
              <a:buNone/>
            </a:pPr>
            <a:r>
              <a:rPr lang="en-US" sz="1100" dirty="0"/>
              <a:t>Team determines policy going forward</a:t>
            </a:r>
          </a:p>
          <a:p>
            <a:pPr marL="171450" lvl="0" indent="-171450" algn="l" rtl="0">
              <a:spcBef>
                <a:spcPts val="0"/>
              </a:spcBef>
              <a:spcAft>
                <a:spcPts val="0"/>
              </a:spcAft>
            </a:pPr>
            <a:r>
              <a:rPr lang="en-US" sz="1100" dirty="0"/>
              <a:t>“All new code written using tests”</a:t>
            </a:r>
          </a:p>
          <a:p>
            <a:pPr marL="171450" lvl="0" indent="-171450" algn="l" rtl="0">
              <a:spcBef>
                <a:spcPts val="0"/>
              </a:spcBef>
              <a:spcAft>
                <a:spcPts val="0"/>
              </a:spcAft>
            </a:pPr>
            <a:r>
              <a:rPr lang="en-US" sz="1100" dirty="0"/>
              <a:t>“Code without tests must be inspected”</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Concentrate on legacy code that is causing problems or is the most difficult to modify</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Consider pairing</a:t>
            </a:r>
          </a:p>
          <a:p>
            <a:pPr marL="171450" lvl="0" indent="-171450" algn="l" rtl="0">
              <a:spcBef>
                <a:spcPts val="0"/>
              </a:spcBef>
              <a:spcAft>
                <a:spcPts val="0"/>
              </a:spcAft>
            </a:pPr>
            <a:r>
              <a:rPr lang="en-US" sz="1100" dirty="0"/>
              <a:t>Helps ingrain techniques</a:t>
            </a:r>
          </a:p>
          <a:p>
            <a:pPr marL="171450" lvl="0" indent="-171450" algn="l" rtl="0">
              <a:spcBef>
                <a:spcPts val="0"/>
              </a:spcBef>
              <a:spcAft>
                <a:spcPts val="0"/>
              </a:spcAft>
            </a:pPr>
            <a:r>
              <a:rPr lang="en-US" sz="1100" dirty="0"/>
              <a:t>Ensures adherence</a:t>
            </a:r>
          </a:p>
          <a:p>
            <a:pPr marL="0" lvl="0" indent="0" algn="l" rtl="0">
              <a:spcBef>
                <a:spcPts val="0"/>
              </a:spcBef>
              <a:spcAft>
                <a:spcPts val="0"/>
              </a:spcAft>
              <a:buNone/>
            </a:pPr>
            <a:endParaRPr lang="en-US" sz="1100" b="0" dirty="0"/>
          </a:p>
          <a:p>
            <a:pPr marL="0" lvl="0" indent="0" algn="l" rtl="0">
              <a:spcBef>
                <a:spcPts val="0"/>
              </a:spcBef>
              <a:spcAft>
                <a:spcPts val="0"/>
              </a:spcAft>
              <a:buNone/>
            </a:pPr>
            <a:endParaRPr lang="en-US" sz="1100" b="0" dirty="0"/>
          </a:p>
          <a:p>
            <a:pPr marL="0" lvl="0" indent="0" algn="l" rtl="0">
              <a:spcBef>
                <a:spcPts val="0"/>
              </a:spcBef>
              <a:spcAft>
                <a:spcPts val="0"/>
              </a:spcAft>
              <a:buNone/>
            </a:pPr>
            <a:r>
              <a:rPr lang="en-US" sz="1100" b="1" dirty="0"/>
              <a:t>Final Thoughts:</a:t>
            </a:r>
            <a:br>
              <a:rPr lang="en-US" sz="1100" dirty="0"/>
            </a:br>
            <a:r>
              <a:rPr lang="en-US" sz="1100" dirty="0"/>
              <a:t>TDD is here to stay</a:t>
            </a:r>
          </a:p>
          <a:p>
            <a:pPr marL="0" lvl="0" indent="0" algn="l" rtl="0">
              <a:spcBef>
                <a:spcPts val="0"/>
              </a:spcBef>
              <a:spcAft>
                <a:spcPts val="0"/>
              </a:spcAft>
              <a:buNone/>
            </a:pPr>
            <a:r>
              <a:rPr lang="en-US" sz="1100" dirty="0"/>
              <a:t>A satisfying and enriching practice that can dramatically increase the quality of your application</a:t>
            </a:r>
          </a:p>
          <a:p>
            <a:pPr marL="0" lvl="0" indent="0" algn="l" rtl="0">
              <a:spcBef>
                <a:spcPts val="0"/>
              </a:spcBef>
              <a:spcAft>
                <a:spcPts val="0"/>
              </a:spcAft>
              <a:buNone/>
            </a:pPr>
            <a:r>
              <a:rPr lang="en-US" sz="1100" dirty="0"/>
              <a:t>Diligent adherence to practice is required to succeed</a:t>
            </a:r>
          </a:p>
          <a:p>
            <a:pPr marL="0" lvl="0" indent="0" algn="l" rtl="0">
              <a:spcBef>
                <a:spcPts val="0"/>
              </a:spcBef>
              <a:spcAft>
                <a:spcPts val="0"/>
              </a:spcAft>
              <a:buNone/>
            </a:pPr>
            <a:r>
              <a:rPr lang="en-US" sz="1100" dirty="0"/>
              <a:t>But the benefits are worth it</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85m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has computer configured and runnable.</a:t>
            </a:r>
          </a:p>
          <a:p>
            <a:pPr marL="0" lvl="0" indent="0" algn="l" rtl="0">
              <a:spcBef>
                <a:spcPts val="0"/>
              </a:spcBef>
              <a:spcAft>
                <a:spcPts val="0"/>
              </a:spcAft>
              <a:buNone/>
            </a:pPr>
            <a:r>
              <a:rPr lang="en-US" sz="1800" dirty="0"/>
              <a:t>If we run into problems, pair up and resolve the problems at lunch time.</a:t>
            </a:r>
          </a:p>
          <a:p>
            <a:pPr marL="0" lvl="0" indent="0" algn="l" rtl="0">
              <a:spcBef>
                <a:spcPts val="0"/>
              </a:spcBef>
              <a:spcAft>
                <a:spcPts val="0"/>
              </a:spcAft>
              <a:buNone/>
            </a:pPr>
            <a:r>
              <a:rPr lang="en-US" sz="1800" dirty="0"/>
              <a:t>Review TypeScript.</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Walk before you run.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can we get started?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can run TypeScript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85m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Kata is a Japanese word meaning "form".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refers to a detailed choreographed pattern of martial arts movements made to be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alone.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can also be reviewed within groups and in unison when training.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in Japanese martial arts as a way to memorize and perfect the movements being executed.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Helvetica Neue"/>
                <a:cs typeface="Arial"/>
                <a:sym typeface="Arial"/>
              </a:rPr>
              <a:t>Does anyone here ever “practice” programming?</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What other professions involve daily practice?</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Is anyone aware of any know any programming practice sites?</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a:t>
            </a:r>
            <a:r>
              <a:rPr lang="en-US" sz="1100" b="0" i="0" u="none" strike="noStrike" cap="none" dirty="0" err="1">
                <a:solidFill>
                  <a:srgbClr val="000000"/>
                </a:solidFill>
                <a:effectLst/>
                <a:latin typeface="Arial"/>
                <a:ea typeface="Helvetica Neue"/>
                <a:cs typeface="Arial"/>
                <a:sym typeface="Arial"/>
              </a:rPr>
              <a:t>koans</a:t>
            </a:r>
            <a:r>
              <a:rPr lang="en-US" sz="1100" b="0" i="0" u="none" strike="noStrike" cap="none" dirty="0">
                <a:solidFill>
                  <a:srgbClr val="000000"/>
                </a:solidFill>
                <a:effectLst/>
                <a:latin typeface="Arial"/>
                <a:ea typeface="Helvetica Neue"/>
                <a:cs typeface="Arial"/>
                <a:sym typeface="Arial"/>
              </a:rPr>
              <a:t>” : https://</a:t>
            </a:r>
            <a:r>
              <a:rPr lang="en-US" sz="1100" b="0" i="0" u="none" strike="noStrike" cap="none" dirty="0" err="1">
                <a:solidFill>
                  <a:srgbClr val="000000"/>
                </a:solidFill>
                <a:effectLst/>
                <a:latin typeface="Arial"/>
                <a:ea typeface="Helvetica Neue"/>
                <a:cs typeface="Arial"/>
                <a:sym typeface="Arial"/>
              </a:rPr>
              <a:t>github.com</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paytonrules</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typescript.koans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 “Coding Dojo” : https://</a:t>
            </a:r>
            <a:r>
              <a:rPr lang="en-US" sz="1100" b="0" i="0" u="none" strike="noStrike" cap="none" dirty="0" err="1">
                <a:solidFill>
                  <a:srgbClr val="000000"/>
                </a:solidFill>
                <a:effectLst/>
                <a:latin typeface="Arial"/>
                <a:ea typeface="Helvetica Neue"/>
                <a:cs typeface="Arial"/>
                <a:sym typeface="Arial"/>
              </a:rPr>
              <a:t>codingdojo.org</a:t>
            </a:r>
            <a:r>
              <a:rPr lang="en-US" sz="1100" b="0" i="0" u="none" strike="noStrike" cap="none" dirty="0">
                <a:solidFill>
                  <a:srgbClr val="000000"/>
                </a:solidFill>
                <a:effectLst/>
                <a:latin typeface="Arial"/>
                <a:ea typeface="Helvetica Neue"/>
                <a:cs typeface="Arial"/>
                <a:sym typeface="Arial"/>
              </a:rPr>
              <a:t>/</a:t>
            </a:r>
          </a:p>
          <a:p>
            <a:pPr marL="0" lvl="0" indent="0" algn="l" rtl="0">
              <a:spcBef>
                <a:spcPts val="0"/>
              </a:spcBef>
              <a:spcAft>
                <a:spcPts val="0"/>
              </a:spcAft>
              <a:buNone/>
            </a:pPr>
            <a:r>
              <a:rPr lang="en-US" sz="1800" dirty="0">
                <a:latin typeface="Helvetica Neue"/>
                <a:ea typeface="Helvetica Neue"/>
                <a:cs typeface="Helvetica Neue"/>
                <a:sym typeface="Helvetica Neue"/>
              </a:rPr>
              <a:t>- “Hacker Rank” : https://</a:t>
            </a:r>
            <a:r>
              <a:rPr lang="en-US" sz="1800" dirty="0" err="1">
                <a:latin typeface="Helvetica Neue"/>
                <a:ea typeface="Helvetica Neue"/>
                <a:cs typeface="Helvetica Neue"/>
                <a:sym typeface="Helvetica Neue"/>
              </a:rPr>
              <a:t>www.hackerrank.com</a:t>
            </a:r>
            <a:r>
              <a:rPr lang="en-US" sz="1800" dirty="0">
                <a:latin typeface="Helvetica Neue"/>
                <a:ea typeface="Helvetica Neue"/>
                <a:cs typeface="Helvetica Neue"/>
                <a:sym typeface="Helvetica Neue"/>
              </a:rPr>
              <a:t>/</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Exercism.io</a:t>
            </a:r>
            <a:r>
              <a:rPr lang="en-US" sz="1800" dirty="0">
                <a:latin typeface="Helvetica Neue"/>
                <a:ea typeface="Helvetica Neue"/>
                <a:cs typeface="Helvetica Neue"/>
                <a:sym typeface="Helvetica Neue"/>
              </a:rPr>
              <a:t>” : https://</a:t>
            </a:r>
            <a:r>
              <a:rPr lang="en-US" sz="1800" dirty="0" err="1">
                <a:latin typeface="Helvetica Neue"/>
                <a:ea typeface="Helvetica Neue"/>
                <a:cs typeface="Helvetica Neue"/>
                <a:sym typeface="Helvetica Neue"/>
              </a:rPr>
              <a:t>exercism.org</a:t>
            </a:r>
            <a:r>
              <a:rPr lang="en-US" sz="1800" dirty="0">
                <a:latin typeface="Helvetica Neue"/>
                <a:ea typeface="Helvetica Neue"/>
                <a:cs typeface="Helvetica Neue"/>
                <a:sym typeface="Helvetica Neue"/>
              </a:rPr>
              <a: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71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115m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Has anyone here ever done </a:t>
            </a:r>
            <a:r>
              <a:rPr lang="en-US" sz="1800" dirty="0" err="1"/>
              <a:t>FizzBuzz</a:t>
            </a:r>
            <a:r>
              <a:rPr lang="en-US" sz="1800" dirty="0"/>
              <a:t>?</a:t>
            </a:r>
          </a:p>
          <a:p>
            <a:pPr marL="0" lvl="0" indent="0" algn="l" rtl="0">
              <a:spcBef>
                <a:spcPts val="0"/>
              </a:spcBef>
              <a:spcAft>
                <a:spcPts val="0"/>
              </a:spcAft>
              <a:buNone/>
            </a:pPr>
            <a:r>
              <a:rPr lang="en-US" sz="1800" dirty="0"/>
              <a:t>Has anyone here ever done </a:t>
            </a:r>
            <a:r>
              <a:rPr lang="en-US" sz="1800" dirty="0" err="1"/>
              <a:t>FizzBuzz</a:t>
            </a:r>
            <a:r>
              <a:rPr lang="en-US" sz="1800" dirty="0"/>
              <a:t> using TDD??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 – give hint about the modulo operator “%”</a:t>
            </a:r>
          </a:p>
        </p:txBody>
      </p:sp>
    </p:spTree>
    <p:extLst>
      <p:ext uri="{BB962C8B-B14F-4D97-AF65-F5344CB8AC3E}">
        <p14:creationId xmlns:p14="http://schemas.microsoft.com/office/powerpoint/2010/main" val="225954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Look at some solutions</a:t>
            </a:r>
          </a:p>
          <a:p>
            <a:pPr marL="0" lvl="0" indent="0" algn="l" rtl="0">
              <a:spcBef>
                <a:spcPts val="0"/>
              </a:spcBef>
              <a:spcAft>
                <a:spcPts val="0"/>
              </a:spcAft>
              <a:buNone/>
            </a:pPr>
            <a:endParaRPr lang="en-US" sz="1400" dirty="0"/>
          </a:p>
          <a:p>
            <a:pPr marL="285750" lvl="0" indent="-285750" algn="l" rtl="0">
              <a:spcBef>
                <a:spcPts val="0"/>
              </a:spcBef>
              <a:spcAft>
                <a:spcPts val="0"/>
              </a:spcAft>
              <a:buFontTx/>
              <a:buChar char="-"/>
            </a:pPr>
            <a:r>
              <a:rPr lang="en-US" sz="1400" dirty="0"/>
              <a:t>What if we wanted to use classes?</a:t>
            </a:r>
          </a:p>
          <a:p>
            <a:pPr marL="285750" lvl="0" indent="-285750" algn="l" rtl="0">
              <a:spcBef>
                <a:spcPts val="0"/>
              </a:spcBef>
              <a:spcAft>
                <a:spcPts val="0"/>
              </a:spcAft>
              <a:buFontTx/>
              <a:buChar char="-"/>
            </a:pPr>
            <a:r>
              <a:rPr lang="en-US" sz="1400" dirty="0"/>
              <a:t>What if we wanted to use only a function?</a:t>
            </a:r>
          </a:p>
          <a:p>
            <a:pPr marL="285750" lvl="0" indent="-285750" algn="l" rtl="0">
              <a:spcBef>
                <a:spcPts val="0"/>
              </a:spcBef>
              <a:spcAft>
                <a:spcPts val="0"/>
              </a:spcAft>
              <a:buFontTx/>
              <a:buChar char="-"/>
            </a:pPr>
            <a:r>
              <a:rPr lang="en-US" sz="1400" dirty="0"/>
              <a:t>What if we didn’t want to use any for loops?</a:t>
            </a:r>
          </a:p>
          <a:p>
            <a:pPr marL="0" lvl="0" indent="0" algn="l" rtl="0">
              <a:spcBef>
                <a:spcPts val="0"/>
              </a:spcBef>
              <a:spcAft>
                <a:spcPts val="0"/>
              </a:spcAft>
              <a:buNone/>
            </a:pP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135m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this simple, then why is it so hard to do?</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is test first different than test after?</a:t>
            </a:r>
          </a:p>
          <a:p>
            <a:pPr marL="0" lvl="0" indent="0" algn="l" rtl="0">
              <a:spcBef>
                <a:spcPts val="0"/>
              </a:spcBef>
              <a:spcAft>
                <a:spcPts val="0"/>
              </a:spcAft>
              <a:buNone/>
            </a:pPr>
            <a:r>
              <a:rPr lang="en-US" sz="1800" dirty="0">
                <a:latin typeface="Helvetica Neue"/>
                <a:ea typeface="Helvetica Neue"/>
                <a:cs typeface="Helvetica Neue"/>
                <a:sym typeface="Helvetica Neue"/>
              </a:rPr>
              <a:t>  - Which one drives the design?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Where do we begin?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Fake it 'til you make it says to write the simplest possible thing to pass your current tests. Frequently, when you've written a single test case for a new feature, that simplest possible thing is to return a constant. When something that simple satisfies your tests, it's because you don't (yet) have enough tests. So write another test. Now the feature you're developing needs some logic to it. Maybe this time the simplest possible thing is to write very basic if-else logic to handle your two test cases. You </a:t>
            </a:r>
            <a:r>
              <a:rPr lang="en-US" sz="1100" b="0" i="1" u="none" strike="noStrike" cap="none" dirty="0">
                <a:solidFill>
                  <a:srgbClr val="000000"/>
                </a:solidFill>
                <a:effectLst/>
                <a:latin typeface="Arial"/>
                <a:ea typeface="Arial"/>
                <a:cs typeface="Arial"/>
                <a:sym typeface="Arial"/>
              </a:rPr>
              <a:t>know</a:t>
            </a:r>
            <a:r>
              <a:rPr lang="en-US" sz="1100" b="0" i="0" u="none" strike="noStrike" cap="none" dirty="0">
                <a:solidFill>
                  <a:srgbClr val="000000"/>
                </a:solidFill>
                <a:effectLst/>
                <a:latin typeface="Arial"/>
                <a:ea typeface="Arial"/>
                <a:cs typeface="Arial"/>
                <a:sym typeface="Arial"/>
              </a:rPr>
              <a:t> you're faking it, so you know you're not done. When it becomes simpler to write the actual code to solve your problem than to extend your fake to cover yet another test case - that's what you do. And you've got enough test cases to make sure you're writing it correctly.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If you are not used to this, it will drive you insane at first… you know the solution, will require &lt;x&gt; - so why not just implement that?</a:t>
            </a:r>
            <a:endParaRPr sz="1800" dirty="0">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we look at this, we obviously know this is not the desired solution – but as far as our tests are concerned, this is all the matters</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What is the value in this? “Earning Complexity”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Regardless of the implementation, “it should work with one” will ALWAYS pass – having this safety net allows us to expand into much more complicated business object</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Where else do we return stubbed results?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Front end developing against a non-existent API – we know the shape, we know the expected results, but until complete we just return a static result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2059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165m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Have you had a hard time figuring out where to start with Test-Driven Development.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new to TDD often struggle with what test to write. It’s hard to know where to start or what test to write next.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hard to know when you are done, and it’s scary to think you will leave some incomplete code behind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test-driving, guided by ZOMBIES, the first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are for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post-conditions of a just created object. These are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While defining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take care to design the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 and capture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in your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Keep it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both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olutions and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You’ll find that hard. Once progress is made on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move to the next special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case, testing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 desired when transitioning from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to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To do so there are likely other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nterfaces to define and use in new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Once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between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and </a:t>
            </a:r>
            <a:r>
              <a:rPr lang="en-US" sz="1100" b="1" i="0"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(and possibly back to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from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have been captured in tests, move on to start to generalize your design now dealing with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ore complex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and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any items being managed. Often there are new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conditions to be concerned with. Finally review your work and make sure you consider and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xercise the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xceptional things that might happen</a:t>
            </a: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800" dirty="0">
                <a:latin typeface="Helvetica Neue"/>
                <a:ea typeface="Helvetica Neue"/>
                <a:cs typeface="Helvetica Neue"/>
                <a:sym typeface="Helvetica Neue"/>
              </a:rPr>
              <a:t>Go through each step, in regards to Fizz Buzz</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http://</a:t>
            </a:r>
            <a:r>
              <a:rPr lang="en-US" sz="1800" dirty="0" err="1">
                <a:latin typeface="Helvetica Neue"/>
                <a:ea typeface="Helvetica Neue"/>
                <a:cs typeface="Helvetica Neue"/>
                <a:sym typeface="Helvetica Neue"/>
              </a:rPr>
              <a:t>blog.wingman-sw.com</a:t>
            </a:r>
            <a:r>
              <a:rPr lang="en-US" sz="1800" dirty="0">
                <a:latin typeface="Helvetica Neue"/>
                <a:ea typeface="Helvetica Neue"/>
                <a:cs typeface="Helvetica Neue"/>
                <a:sym typeface="Helvetica Neue"/>
              </a:rPr>
              <a:t>/</a:t>
            </a:r>
            <a:r>
              <a:rPr lang="en-US" sz="1800" dirty="0" err="1">
                <a:latin typeface="Helvetica Neue"/>
                <a:ea typeface="Helvetica Neue"/>
                <a:cs typeface="Helvetica Neue"/>
                <a:sym typeface="Helvetica Neue"/>
              </a:rPr>
              <a:t>tdd</a:t>
            </a:r>
            <a:r>
              <a:rPr lang="en-US" sz="1800" dirty="0">
                <a:latin typeface="Helvetica Neue"/>
                <a:ea typeface="Helvetica Neue"/>
                <a:cs typeface="Helvetica Neue"/>
                <a:sym typeface="Helvetica Neue"/>
              </a:rPr>
              <a:t>-guided-by-zombies</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4724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30m : 195m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Implement Fizz Buzz using ZOMBIES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class follows along, make space for questions</a:t>
            </a:r>
          </a:p>
        </p:txBody>
      </p:sp>
    </p:spTree>
    <p:extLst>
      <p:ext uri="{BB962C8B-B14F-4D97-AF65-F5344CB8AC3E}">
        <p14:creationId xmlns:p14="http://schemas.microsoft.com/office/powerpoint/2010/main" val="51587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 (Lunch)</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What would happen if we worked this way in production?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been in a code base that was “difficult to test”?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Why would something be difficult to test?</a:t>
            </a:r>
          </a:p>
          <a:p>
            <a:pPr marL="285750" lvl="0" indent="-285750" algn="l" rtl="0">
              <a:spcBef>
                <a:spcPts val="0"/>
              </a:spcBef>
              <a:spcAft>
                <a:spcPts val="0"/>
              </a:spcAft>
              <a:buFontTx/>
              <a:buChar char="-"/>
            </a:pPr>
            <a:endParaRPr lang="en-US" sz="1800" dirty="0">
              <a:latin typeface="Helvetica Neue"/>
              <a:ea typeface="Helvetica Neue"/>
              <a:cs typeface="Helvetica Neue"/>
              <a:sym typeface="Helvetica Neue"/>
            </a:endParaRPr>
          </a:p>
          <a:p>
            <a:pPr marL="0" lvl="0" indent="0" algn="l" rtl="0">
              <a:spcBef>
                <a:spcPts val="0"/>
              </a:spcBef>
              <a:spcAft>
                <a:spcPts val="0"/>
              </a:spcAft>
              <a:buFontTx/>
              <a:buNone/>
            </a:pPr>
            <a:r>
              <a:rPr lang="en-US" sz="1800" dirty="0">
                <a:latin typeface="Helvetica Neue"/>
                <a:ea typeface="Helvetica Neue"/>
                <a:cs typeface="Helvetica Neue"/>
                <a:sym typeface="Helvetica Neue"/>
              </a:rPr>
              <a:t>How would this help us “minimize“ defects?</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Just because we wrote a unit test, does not mean the implementation is correct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In the scenario where we touch one thing, and other things break – how would working this way help?</a:t>
            </a:r>
          </a:p>
        </p:txBody>
      </p:sp>
    </p:spTree>
    <p:extLst>
      <p:ext uri="{BB962C8B-B14F-4D97-AF65-F5344CB8AC3E}">
        <p14:creationId xmlns:p14="http://schemas.microsoft.com/office/powerpoint/2010/main" val="41161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does TDD promote better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Tests are code examples!</a:t>
            </a:r>
            <a:br>
              <a:rPr lang="en-US" sz="1800" dirty="0"/>
            </a:br>
            <a:r>
              <a:rPr lang="en-US" sz="1800" dirty="0"/>
              <a:t>Have you ever looked at a piece of code, and wonder how to create a new instance? Or, what the result of a function would 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many times has anyone here ever been 100% complete, but have testing left to do?</a:t>
            </a:r>
            <a:br>
              <a:rPr lang="en-US" sz="1800" dirty="0"/>
            </a:br>
            <a:r>
              <a:rPr lang="en-US" sz="1800" dirty="0"/>
              <a:t>- Is this really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 thought we didn’t do specifications in agile?</a:t>
            </a:r>
          </a:p>
        </p:txBody>
      </p:sp>
    </p:spTree>
    <p:extLst>
      <p:ext uri="{BB962C8B-B14F-4D97-AF65-F5344CB8AC3E}">
        <p14:creationId xmlns:p14="http://schemas.microsoft.com/office/powerpoint/2010/main" val="393032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here heard of SOLID before?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this be important?</a:t>
            </a:r>
          </a:p>
        </p:txBody>
      </p:sp>
    </p:spTree>
    <p:extLst>
      <p:ext uri="{BB962C8B-B14F-4D97-AF65-F5344CB8AC3E}">
        <p14:creationId xmlns:p14="http://schemas.microsoft.com/office/powerpoint/2010/main" val="308346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121360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Single-responsibility Principle (SRP) states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 class should have one and only one reason to change, meaning that a class should have only one job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 How large should a function be? How about a class? What is the definition of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dirty="0"/>
            </a:br>
            <a:br>
              <a:rPr lang="en-US" sz="1100" dirty="0"/>
            </a:br>
            <a:r>
              <a:rPr lang="en-US" sz="1100" dirty="0"/>
              <a:t>UNIX philosophy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Many tools do one thing, and only one thing – very well</a:t>
            </a:r>
          </a:p>
        </p:txBody>
      </p:sp>
    </p:spTree>
    <p:extLst>
      <p:ext uri="{BB962C8B-B14F-4D97-AF65-F5344CB8AC3E}">
        <p14:creationId xmlns:p14="http://schemas.microsoft.com/office/powerpoint/2010/main" val="45813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56178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Doesn’t it feel “rude” to touch a working piece of code?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means that a class should be extendable without modifying the class itself.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78256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if mechanics didn’t follow open closed?</a:t>
            </a:r>
          </a:p>
        </p:txBody>
      </p:sp>
    </p:spTree>
    <p:extLst>
      <p:ext uri="{BB962C8B-B14F-4D97-AF65-F5344CB8AC3E}">
        <p14:creationId xmlns:p14="http://schemas.microsoft.com/office/powerpoint/2010/main" val="5108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If it looks like a duck, and quacks like a duck, then it is a duck</a:t>
            </a:r>
            <a:br>
              <a:rPr lang="en-US" sz="1100" dirty="0"/>
            </a:b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define a variable as interface instead of a concrete?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List&lt;String&gt; ducks = new </a:t>
            </a:r>
            <a:r>
              <a:rPr lang="en-US" sz="1100" dirty="0" err="1"/>
              <a:t>ArrayList</a:t>
            </a:r>
            <a:r>
              <a:rPr lang="en-US" sz="1100" dirty="0"/>
              <a:t>&lt;Ducks&gt;();</a:t>
            </a:r>
          </a:p>
        </p:txBody>
      </p:sp>
    </p:spTree>
    <p:extLst>
      <p:ext uri="{BB962C8B-B14F-4D97-AF65-F5344CB8AC3E}">
        <p14:creationId xmlns:p14="http://schemas.microsoft.com/office/powerpoint/2010/main" val="221883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Is this a Duck?</a:t>
            </a:r>
          </a:p>
        </p:txBody>
      </p:sp>
    </p:spTree>
    <p:extLst>
      <p:ext uri="{BB962C8B-B14F-4D97-AF65-F5344CB8AC3E}">
        <p14:creationId xmlns:p14="http://schemas.microsoft.com/office/powerpoint/2010/main" val="1111008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want smaller specialized interfaces?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ever been in a project where there was just one interface for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Class littered with stubs of not implemented exceptions</a:t>
            </a:r>
          </a:p>
        </p:txBody>
      </p:sp>
    </p:spTree>
    <p:extLst>
      <p:ext uri="{BB962C8B-B14F-4D97-AF65-F5344CB8AC3E}">
        <p14:creationId xmlns:p14="http://schemas.microsoft.com/office/powerpoint/2010/main" val="2084212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useful is this really?</a:t>
            </a:r>
          </a:p>
        </p:txBody>
      </p:sp>
    </p:spTree>
    <p:extLst>
      <p:ext uri="{BB962C8B-B14F-4D97-AF65-F5344CB8AC3E}">
        <p14:creationId xmlns:p14="http://schemas.microsoft.com/office/powerpoint/2010/main" val="2734640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does inverting our dependency </a:t>
            </a:r>
            <a:r>
              <a:rPr lang="en-US" sz="1100" dirty="0" err="1"/>
              <a:t>meany</a:t>
            </a:r>
            <a:r>
              <a:rPr lang="en-US" sz="110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do you test a class which has </a:t>
            </a:r>
            <a:r>
              <a:rPr lang="en-US" sz="1100" dirty="0" err="1"/>
              <a:t>acess</a:t>
            </a:r>
            <a:r>
              <a:rPr lang="en-US" sz="1100" dirty="0"/>
              <a:t> to some global context?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Why not just pass that into the class itself in the constructor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is the ROOT OF ALL EVIL in legacy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Every time you “new” inside of a class, you are FORCING it to depend on that specific implementation</a:t>
            </a:r>
          </a:p>
        </p:txBody>
      </p:sp>
    </p:spTree>
    <p:extLst>
      <p:ext uri="{BB962C8B-B14F-4D97-AF65-F5344CB8AC3E}">
        <p14:creationId xmlns:p14="http://schemas.microsoft.com/office/powerpoint/2010/main" val="233659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The socket does not depend upon the lamp, the lamp depends upon the socket</a:t>
            </a:r>
          </a:p>
        </p:txBody>
      </p:sp>
    </p:spTree>
    <p:extLst>
      <p:ext uri="{BB962C8B-B14F-4D97-AF65-F5344CB8AC3E}">
        <p14:creationId xmlns:p14="http://schemas.microsoft.com/office/powerpoint/2010/main" val="192814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First introduced in the book The Pragmatic Programmer.</a:t>
            </a:r>
            <a:br>
              <a:rPr lang="en-US" sz="1100" dirty="0"/>
            </a:br>
            <a:r>
              <a:rPr lang="en-US" sz="1100" dirty="0"/>
              <a:t>The principle itself was known and applied before this book came to life; but the Pragmatic Programmer defined it precisely and coined its name.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is duplication the root of all evil?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not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Opposite of DRY is WET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 - Write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E -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 - Twice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19151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Yagni</a:t>
            </a:r>
            <a:r>
              <a:rPr lang="en-US" sz="1100" b="0" i="0" u="none" strike="noStrike" cap="none" dirty="0">
                <a:solidFill>
                  <a:srgbClr val="000000"/>
                </a:solidFill>
                <a:effectLst/>
                <a:latin typeface="Arial"/>
                <a:ea typeface="Arial"/>
                <a:cs typeface="Arial"/>
                <a:sym typeface="Arial"/>
              </a:rPr>
              <a:t> is a way to refer to the XP practice of Simple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is the cost of gold plating?</a:t>
            </a: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benefit does this give us?</a:t>
            </a:r>
            <a:endParaRPr lang="en-US" sz="1100" dirty="0"/>
          </a:p>
        </p:txBody>
      </p:sp>
    </p:spTree>
    <p:extLst>
      <p:ext uri="{BB962C8B-B14F-4D97-AF65-F5344CB8AC3E}">
        <p14:creationId xmlns:p14="http://schemas.microsoft.com/office/powerpoint/2010/main" val="458725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are names so important?</a:t>
            </a:r>
          </a:p>
        </p:txBody>
      </p:sp>
    </p:spTree>
    <p:extLst>
      <p:ext uri="{BB962C8B-B14F-4D97-AF65-F5344CB8AC3E}">
        <p14:creationId xmlns:p14="http://schemas.microsoft.com/office/powerpoint/2010/main" val="151289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290m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https://</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RomanCalculator</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“As a Roman Bookkeeper I want to add Roman numbers because doing it manually is too tedious.” Given the Roman numerals, (IVXLCDM which mean one, five, ten, fifty, hundred, </a:t>
            </a:r>
            <a:r>
              <a:rPr lang="en-US" sz="1800" dirty="0" err="1"/>
              <a:t>fivehundred</a:t>
            </a:r>
            <a:r>
              <a:rPr lang="en-US" sz="1800" dirty="0"/>
              <a:t> and a thousand respectively), create two numbers and add them. As we are in Ancient Rome there is no such thing as decimals or int, we need to do this with the strings. An example would be “XIV” + “LX” = “LXXIV”</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There are some rules to a Roman number:</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Numerals can be concatenated to form a larger numeral (“XX” + “II” = “XXII”)</a:t>
            </a:r>
          </a:p>
          <a:p>
            <a:pPr marL="0" lvl="0" indent="0" algn="l" rtl="0">
              <a:spcBef>
                <a:spcPts val="0"/>
              </a:spcBef>
              <a:spcAft>
                <a:spcPts val="0"/>
              </a:spcAft>
              <a:buNone/>
            </a:pPr>
            <a:r>
              <a:rPr lang="en-US" sz="1800" dirty="0"/>
              <a:t>If a lesser numeral is put before a bigger it means subtraction of the lesser from the bigger (“IV” means four, “CM” means </a:t>
            </a:r>
            <a:r>
              <a:rPr lang="en-US" sz="1800" dirty="0" err="1"/>
              <a:t>ninehundred</a:t>
            </a:r>
            <a:r>
              <a:rPr lang="en-US" sz="1800" dirty="0"/>
              <a:t>)</a:t>
            </a:r>
          </a:p>
          <a:p>
            <a:pPr marL="0" lvl="0" indent="0" algn="l" rtl="0">
              <a:spcBef>
                <a:spcPts val="0"/>
              </a:spcBef>
              <a:spcAft>
                <a:spcPts val="0"/>
              </a:spcAft>
              <a:buNone/>
            </a:pPr>
            <a:r>
              <a:rPr lang="en-US" sz="1800" dirty="0"/>
              <a:t>If the numeral is I, X or C you can’t have more than three (“II” + “II” = “IV”)</a:t>
            </a:r>
          </a:p>
          <a:p>
            <a:pPr marL="0" lvl="0" indent="0" algn="l" rtl="0">
              <a:spcBef>
                <a:spcPts val="0"/>
              </a:spcBef>
              <a:spcAft>
                <a:spcPts val="0"/>
              </a:spcAft>
              <a:buNone/>
            </a:pPr>
            <a:r>
              <a:rPr lang="en-US" sz="1800" dirty="0"/>
              <a:t>If the numeral is V, L or D you can’t have more than one (“D” + “D” = “M”)</a:t>
            </a:r>
          </a:p>
        </p:txBody>
      </p:sp>
    </p:spTree>
    <p:extLst>
      <p:ext uri="{BB962C8B-B14F-4D97-AF65-F5344CB8AC3E}">
        <p14:creationId xmlns:p14="http://schemas.microsoft.com/office/powerpoint/2010/main" val="1913200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class solutions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 little bit more complicated than Fizz Buzz…</a:t>
            </a:r>
          </a:p>
          <a:p>
            <a:pPr marL="0" lvl="0" indent="0" algn="l" rtl="0">
              <a:spcBef>
                <a:spcPts val="0"/>
              </a:spcBef>
              <a:spcAft>
                <a:spcPts val="0"/>
              </a:spcAft>
              <a:buNone/>
            </a:pPr>
            <a:r>
              <a:rPr lang="en-US" sz="1400" dirty="0"/>
              <a:t>Did unit tests help you out in any way?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if another character number type was added?</a:t>
            </a:r>
          </a:p>
          <a:p>
            <a:pPr marL="0" lvl="0" indent="0" algn="l" rtl="0">
              <a:spcBef>
                <a:spcPts val="0"/>
              </a:spcBef>
              <a:spcAft>
                <a:spcPts val="0"/>
              </a:spcAft>
              <a:buNone/>
            </a:pPr>
            <a:r>
              <a:rPr lang="en-US" sz="1400" dirty="0"/>
              <a:t>Would you be confident you could update your solution to accommodate?</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405m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Create a program, which, given a valid sequence of rolls for one line of American Ten-Pin Bowling, produces the total score for the game. Here are some things that the program will not do:</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We will not check for valid rolls.</a:t>
            </a:r>
          </a:p>
          <a:p>
            <a:pPr marL="0" lvl="0" indent="0" algn="l" rtl="0">
              <a:spcBef>
                <a:spcPts val="0"/>
              </a:spcBef>
              <a:spcAft>
                <a:spcPts val="0"/>
              </a:spcAft>
              <a:buNone/>
            </a:pPr>
            <a:r>
              <a:rPr lang="en-US" sz="1800" dirty="0"/>
              <a:t>- We will not check for correct number of rolls and frames.</a:t>
            </a:r>
          </a:p>
          <a:p>
            <a:pPr marL="0" lvl="0" indent="0" algn="l" rtl="0">
              <a:spcBef>
                <a:spcPts val="0"/>
              </a:spcBef>
              <a:spcAft>
                <a:spcPts val="0"/>
              </a:spcAft>
              <a:buNone/>
            </a:pPr>
            <a:r>
              <a:rPr lang="en-US" sz="1800" dirty="0"/>
              <a:t>- We will not provide scores for intermediate frames.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Depending on the application, this might or might not be a valid way to define a complete story, but we do it here for purposes of keeping the kata light. I think you’ll see that improvements like those above would go in readily if they were needed for real.</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We can briefly summarize the scoring for this form of bowling:</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Each game, or “line” of bowling, includes ten turns, or “frames” for the bowler.</a:t>
            </a:r>
          </a:p>
          <a:p>
            <a:pPr marL="0" lvl="0" indent="0" algn="l" rtl="0">
              <a:spcBef>
                <a:spcPts val="0"/>
              </a:spcBef>
              <a:spcAft>
                <a:spcPts val="0"/>
              </a:spcAft>
              <a:buNone/>
            </a:pPr>
            <a:r>
              <a:rPr lang="en-US" sz="1800" dirty="0"/>
              <a:t>- In each frame, the bowler gets up to two tries to knock down all the pins.</a:t>
            </a:r>
          </a:p>
          <a:p>
            <a:pPr marL="0" lvl="0" indent="0" algn="l" rtl="0">
              <a:spcBef>
                <a:spcPts val="0"/>
              </a:spcBef>
              <a:spcAft>
                <a:spcPts val="0"/>
              </a:spcAft>
              <a:buNone/>
            </a:pPr>
            <a:r>
              <a:rPr lang="en-US" sz="1800" dirty="0"/>
              <a:t>- If in two tries, he fails to knock them all down, his score for that frame is the total number of pins knocked down in his two tries.</a:t>
            </a:r>
          </a:p>
          <a:p>
            <a:pPr marL="0" lvl="0" indent="0" algn="l" rtl="0">
              <a:spcBef>
                <a:spcPts val="0"/>
              </a:spcBef>
              <a:spcAft>
                <a:spcPts val="0"/>
              </a:spcAft>
              <a:buNone/>
            </a:pPr>
            <a:r>
              <a:rPr lang="en-US" sz="1800" dirty="0"/>
              <a:t>- If in two tries he knocks them all down, this is called a “spare” and his score for the frame is ten plus the number of pins knocked down on his next throw (in his next turn).</a:t>
            </a:r>
          </a:p>
          <a:p>
            <a:pPr marL="0" lvl="0" indent="0" algn="l" rtl="0">
              <a:spcBef>
                <a:spcPts val="0"/>
              </a:spcBef>
              <a:spcAft>
                <a:spcPts val="0"/>
              </a:spcAft>
              <a:buNone/>
            </a:pPr>
            <a:r>
              <a:rPr lang="en-US" sz="1800" dirty="0"/>
              <a:t>- If on his first try in the frame he knocks down all the pins, this is called a “strike”. His turn is over, and his score for the frame is ten plus the simple total of the pins knocked down in his next two rolls.</a:t>
            </a:r>
          </a:p>
          <a:p>
            <a:pPr marL="0" lvl="0" indent="0" algn="l" rtl="0">
              <a:spcBef>
                <a:spcPts val="0"/>
              </a:spcBef>
              <a:spcAft>
                <a:spcPts val="0"/>
              </a:spcAft>
              <a:buNone/>
            </a:pPr>
            <a:r>
              <a:rPr lang="en-US" sz="1800" dirty="0"/>
              <a:t>- If he gets a spare or strike in the last (tenth) frame, the bowler gets to throw one or two more bonus balls, respectively. These bonus throws are taken as part of the same turn. If the bonus throws knock down all the pins, the process does not repeat: the bonus throws are only used to calculate the score of the final frame.</a:t>
            </a:r>
          </a:p>
          <a:p>
            <a:pPr marL="0" lvl="0" indent="0" algn="l" rtl="0">
              <a:spcBef>
                <a:spcPts val="0"/>
              </a:spcBef>
              <a:spcAft>
                <a:spcPts val="0"/>
              </a:spcAft>
              <a:buNone/>
            </a:pPr>
            <a:r>
              <a:rPr lang="en-US" sz="1800" dirty="0"/>
              <a:t>- The game score is the total of all frame scores.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More info on the rules at: [How to Score for Bowling](https://</a:t>
            </a:r>
            <a:r>
              <a:rPr lang="en-US" sz="1800" dirty="0" err="1"/>
              <a:t>www.topendsports.com</a:t>
            </a:r>
            <a:r>
              <a:rPr lang="en-US" sz="1800" dirty="0"/>
              <a:t>/sport/tenpin/</a:t>
            </a:r>
            <a:r>
              <a:rPr lang="en-US" sz="1800" dirty="0" err="1"/>
              <a:t>scoring.htm</a:t>
            </a:r>
            <a:r>
              <a:rPr lang="en-US" sz="1800" dirty="0"/>
              <a:t>)</a:t>
            </a:r>
          </a:p>
        </p:txBody>
      </p:sp>
    </p:spTree>
    <p:extLst>
      <p:ext uri="{BB962C8B-B14F-4D97-AF65-F5344CB8AC3E}">
        <p14:creationId xmlns:p14="http://schemas.microsoft.com/office/powerpoint/2010/main" val="2429812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420m</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Retrospective / Reflect (if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30m</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037935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Utilize practice problems (aka Katas) to develop a baseline level of experience with TDD</a:t>
            </a:r>
          </a:p>
          <a:p>
            <a:pPr marL="0" lvl="0" indent="0" algn="l" rtl="0">
              <a:spcBef>
                <a:spcPts val="0"/>
              </a:spcBef>
              <a:spcAft>
                <a:spcPts val="0"/>
              </a:spcAft>
              <a:buNone/>
            </a:pPr>
            <a:r>
              <a:rPr lang="en-US" sz="1400" dirty="0" err="1"/>
              <a:t>FizzBuzz</a:t>
            </a:r>
            <a:endParaRPr lang="en-US" sz="1400" dirty="0"/>
          </a:p>
          <a:p>
            <a:pPr marL="0" lvl="0" indent="0" algn="l" rtl="0">
              <a:spcBef>
                <a:spcPts val="0"/>
              </a:spcBef>
              <a:spcAft>
                <a:spcPts val="0"/>
              </a:spcAft>
              <a:buNone/>
            </a:pPr>
            <a:r>
              <a:rPr lang="en-US" sz="1400" dirty="0"/>
              <a:t>Roman Calculator</a:t>
            </a:r>
          </a:p>
          <a:p>
            <a:pPr marL="0" lvl="0" indent="0" algn="l" rtl="0">
              <a:spcBef>
                <a:spcPts val="0"/>
              </a:spcBef>
              <a:spcAft>
                <a:spcPts val="0"/>
              </a:spcAft>
              <a:buNone/>
            </a:pPr>
            <a:r>
              <a:rPr lang="en-US" sz="1400" dirty="0"/>
              <a:t>Bowling</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Three Laws of Test Driven Development</a:t>
            </a:r>
          </a:p>
          <a:p>
            <a:pPr marL="0" lvl="0" indent="0" algn="l" rtl="0">
              <a:spcBef>
                <a:spcPts val="0"/>
              </a:spcBef>
              <a:spcAft>
                <a:spcPts val="0"/>
              </a:spcAft>
              <a:buNone/>
            </a:pPr>
            <a:r>
              <a:rPr lang="en-US" sz="1400" dirty="0"/>
              <a:t>- You are not allowed to write any production code unless it is to make a failing unit test pass.</a:t>
            </a:r>
          </a:p>
          <a:p>
            <a:pPr marL="0" lvl="0" indent="0" algn="l" rtl="0">
              <a:spcBef>
                <a:spcPts val="0"/>
              </a:spcBef>
              <a:spcAft>
                <a:spcPts val="0"/>
              </a:spcAft>
              <a:buNone/>
            </a:pPr>
            <a:r>
              <a:rPr lang="en-US" sz="1400" dirty="0"/>
              <a:t>- You are not allowed to write any more of a unit test than is sufficient to fail; and compilation failures are failures.</a:t>
            </a:r>
          </a:p>
          <a:p>
            <a:pPr marL="0" lvl="0" indent="0" algn="l" rtl="0">
              <a:spcBef>
                <a:spcPts val="0"/>
              </a:spcBef>
              <a:spcAft>
                <a:spcPts val="0"/>
              </a:spcAft>
              <a:buNone/>
            </a:pPr>
            <a:r>
              <a:rPr lang="en-US" sz="1400" dirty="0"/>
              <a:t>- You are not allowed to write any more production code than is sufficient to pass the one failing unit test.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Fake it till you make it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ZOMBIES</a:t>
            </a:r>
          </a:p>
          <a:p>
            <a:pPr marL="0" lvl="0" indent="0" algn="l" rtl="0">
              <a:spcBef>
                <a:spcPts val="0"/>
              </a:spcBef>
              <a:spcAft>
                <a:spcPts val="0"/>
              </a:spcAft>
              <a:buNone/>
            </a:pPr>
            <a:r>
              <a:rPr lang="en-US" sz="1400" dirty="0"/>
              <a:t>Z - Zero                          </a:t>
            </a:r>
          </a:p>
          <a:p>
            <a:pPr marL="0" lvl="0" indent="0" algn="l" rtl="0">
              <a:spcBef>
                <a:spcPts val="0"/>
              </a:spcBef>
              <a:spcAft>
                <a:spcPts val="0"/>
              </a:spcAft>
              <a:buNone/>
            </a:pPr>
            <a:r>
              <a:rPr lang="en-US" sz="1400" dirty="0"/>
              <a:t>O - One                           </a:t>
            </a:r>
          </a:p>
          <a:p>
            <a:pPr marL="0" lvl="0" indent="0" algn="l" rtl="0">
              <a:spcBef>
                <a:spcPts val="0"/>
              </a:spcBef>
              <a:spcAft>
                <a:spcPts val="0"/>
              </a:spcAft>
              <a:buNone/>
            </a:pPr>
            <a:r>
              <a:rPr lang="en-US" sz="1400" dirty="0"/>
              <a:t>M - Many</a:t>
            </a:r>
          </a:p>
          <a:p>
            <a:pPr marL="0" lvl="0" indent="0" algn="l" rtl="0">
              <a:spcBef>
                <a:spcPts val="0"/>
              </a:spcBef>
              <a:spcAft>
                <a:spcPts val="0"/>
              </a:spcAft>
              <a:buNone/>
            </a:pPr>
            <a:r>
              <a:rPr lang="en-US" sz="1400" dirty="0"/>
              <a:t>B - Boundary Behavior</a:t>
            </a:r>
          </a:p>
          <a:p>
            <a:pPr marL="0" lvl="0" indent="0" algn="l" rtl="0">
              <a:spcBef>
                <a:spcPts val="0"/>
              </a:spcBef>
              <a:spcAft>
                <a:spcPts val="0"/>
              </a:spcAft>
              <a:buNone/>
            </a:pPr>
            <a:r>
              <a:rPr lang="en-US" sz="1400" dirty="0"/>
              <a:t>I - Interface Definition          </a:t>
            </a:r>
          </a:p>
          <a:p>
            <a:pPr marL="0" lvl="0" indent="0" algn="l" rtl="0">
              <a:spcBef>
                <a:spcPts val="0"/>
              </a:spcBef>
              <a:spcAft>
                <a:spcPts val="0"/>
              </a:spcAft>
              <a:buNone/>
            </a:pPr>
            <a:r>
              <a:rPr lang="en-US" sz="1400" dirty="0"/>
              <a:t>E - Exercise Exception Behavior</a:t>
            </a:r>
          </a:p>
          <a:p>
            <a:pPr marL="0" lvl="0" indent="0" algn="l" rtl="0">
              <a:spcBef>
                <a:spcPts val="0"/>
              </a:spcBef>
              <a:spcAft>
                <a:spcPts val="0"/>
              </a:spcAft>
              <a:buNone/>
            </a:pPr>
            <a:r>
              <a:rPr lang="en-US" sz="1400" dirty="0"/>
              <a:t>S - Simple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S - Single Responsibility Principle</a:t>
            </a:r>
          </a:p>
          <a:p>
            <a:pPr marL="0" lvl="0" indent="0" algn="l" rtl="0">
              <a:spcBef>
                <a:spcPts val="0"/>
              </a:spcBef>
              <a:spcAft>
                <a:spcPts val="0"/>
              </a:spcAft>
              <a:buNone/>
            </a:pPr>
            <a:r>
              <a:rPr lang="en-US" sz="1400" dirty="0"/>
              <a:t>O - Open / Closed =&gt; Open for extension, closed for modification</a:t>
            </a:r>
          </a:p>
          <a:p>
            <a:pPr marL="0" lvl="0" indent="0" algn="l" rtl="0">
              <a:spcBef>
                <a:spcPts val="0"/>
              </a:spcBef>
              <a:spcAft>
                <a:spcPts val="0"/>
              </a:spcAft>
              <a:buNone/>
            </a:pPr>
            <a:r>
              <a:rPr lang="en-US" sz="1400" dirty="0"/>
              <a:t>L - </a:t>
            </a:r>
            <a:r>
              <a:rPr lang="en-US" sz="1400" dirty="0" err="1"/>
              <a:t>Liskov</a:t>
            </a:r>
            <a:r>
              <a:rPr lang="en-US" sz="1400" dirty="0"/>
              <a:t> Substitution =&gt; </a:t>
            </a:r>
            <a:r>
              <a:rPr lang="en-US" sz="1400" dirty="0" err="1"/>
              <a:t>shape.area</a:t>
            </a:r>
            <a:r>
              <a:rPr lang="en-US" sz="1400" dirty="0"/>
              <a:t> :: </a:t>
            </a:r>
            <a:r>
              <a:rPr lang="en-US" sz="1400" dirty="0" err="1"/>
              <a:t>rectangle.area</a:t>
            </a:r>
            <a:r>
              <a:rPr lang="en-US" sz="1400" dirty="0"/>
              <a:t> : </a:t>
            </a:r>
            <a:r>
              <a:rPr lang="en-US" sz="1400" dirty="0" err="1"/>
              <a:t>square.area</a:t>
            </a:r>
            <a:r>
              <a:rPr lang="en-US" sz="1400" dirty="0"/>
              <a:t> : </a:t>
            </a:r>
            <a:r>
              <a:rPr lang="en-US" sz="1400" dirty="0" err="1"/>
              <a:t>circle.area</a:t>
            </a:r>
            <a:endParaRPr lang="en-US" sz="1400" dirty="0"/>
          </a:p>
          <a:p>
            <a:pPr marL="0" lvl="0" indent="0" algn="l" rtl="0">
              <a:spcBef>
                <a:spcPts val="0"/>
              </a:spcBef>
              <a:spcAft>
                <a:spcPts val="0"/>
              </a:spcAft>
              <a:buNone/>
            </a:pPr>
            <a:r>
              <a:rPr lang="en-US" sz="1400" dirty="0"/>
              <a:t>I - Interface Segregation</a:t>
            </a:r>
          </a:p>
          <a:p>
            <a:pPr marL="0" lvl="0" indent="0" algn="l" rtl="0">
              <a:spcBef>
                <a:spcPts val="0"/>
              </a:spcBef>
              <a:spcAft>
                <a:spcPts val="0"/>
              </a:spcAft>
              <a:buNone/>
            </a:pPr>
            <a:r>
              <a:rPr lang="en-US" sz="1400" dirty="0"/>
              <a:t>D - Dependency Inversion</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 - Don't</a:t>
            </a:r>
          </a:p>
          <a:p>
            <a:pPr marL="0" lvl="0" indent="0" algn="l" rtl="0">
              <a:spcBef>
                <a:spcPts val="0"/>
              </a:spcBef>
              <a:spcAft>
                <a:spcPts val="0"/>
              </a:spcAft>
              <a:buNone/>
            </a:pPr>
            <a:r>
              <a:rPr lang="en-US" sz="1400" dirty="0"/>
              <a:t>R - Repeat</a:t>
            </a:r>
          </a:p>
          <a:p>
            <a:pPr marL="0" lvl="0" indent="0" algn="l" rtl="0">
              <a:spcBef>
                <a:spcPts val="0"/>
              </a:spcBef>
              <a:spcAft>
                <a:spcPts val="0"/>
              </a:spcAft>
              <a:buNone/>
            </a:pPr>
            <a:r>
              <a:rPr lang="en-US" sz="1400" dirty="0"/>
              <a:t>Y - Yourself</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Y - You</a:t>
            </a:r>
          </a:p>
          <a:p>
            <a:pPr marL="0" lvl="0" indent="0" algn="l" rtl="0">
              <a:spcBef>
                <a:spcPts val="0"/>
              </a:spcBef>
              <a:spcAft>
                <a:spcPts val="0"/>
              </a:spcAft>
              <a:buNone/>
            </a:pPr>
            <a:r>
              <a:rPr lang="en-US" sz="1400" dirty="0"/>
              <a:t>A - </a:t>
            </a:r>
            <a:r>
              <a:rPr lang="en-US" sz="1400" dirty="0" err="1"/>
              <a:t>Ain't</a:t>
            </a:r>
            <a:endParaRPr lang="en-US" sz="1400" dirty="0"/>
          </a:p>
          <a:p>
            <a:pPr marL="0" lvl="0" indent="0" algn="l" rtl="0">
              <a:spcBef>
                <a:spcPts val="0"/>
              </a:spcBef>
              <a:spcAft>
                <a:spcPts val="0"/>
              </a:spcAft>
              <a:buNone/>
            </a:pPr>
            <a:r>
              <a:rPr lang="en-US" sz="1400" dirty="0"/>
              <a:t>G - </a:t>
            </a:r>
            <a:r>
              <a:rPr lang="en-US" sz="1400" dirty="0" err="1"/>
              <a:t>Gonna</a:t>
            </a:r>
            <a:endParaRPr lang="en-US" sz="1400" dirty="0"/>
          </a:p>
          <a:p>
            <a:pPr marL="0" lvl="0" indent="0" algn="l" rtl="0">
              <a:spcBef>
                <a:spcPts val="0"/>
              </a:spcBef>
              <a:spcAft>
                <a:spcPts val="0"/>
              </a:spcAft>
              <a:buNone/>
            </a:pPr>
            <a:r>
              <a:rPr lang="en-US" sz="1400" dirty="0"/>
              <a:t>N - Need</a:t>
            </a:r>
          </a:p>
          <a:p>
            <a:pPr marL="0" lvl="0" indent="0" algn="l" rtl="0">
              <a:spcBef>
                <a:spcPts val="0"/>
              </a:spcBef>
              <a:spcAft>
                <a:spcPts val="0"/>
              </a:spcAft>
              <a:buNone/>
            </a:pPr>
            <a:r>
              <a:rPr lang="en-US" sz="1400" dirty="0"/>
              <a:t>I - It</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30m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Takes twice as long</a:t>
            </a:r>
          </a:p>
          <a:p>
            <a:pPr marL="0" lvl="0" indent="0" algn="l" rtl="0">
              <a:spcBef>
                <a:spcPts val="0"/>
              </a:spcBef>
              <a:spcAft>
                <a:spcPts val="0"/>
              </a:spcAft>
              <a:buNone/>
            </a:pPr>
            <a:r>
              <a:rPr lang="en-US" sz="1800" dirty="0">
                <a:latin typeface="Helvetica Neue"/>
                <a:ea typeface="Helvetica Neue"/>
                <a:cs typeface="Helvetica Neue"/>
                <a:sym typeface="Helvetica Neue"/>
              </a:rPr>
              <a:t>- Reality: easily saves more time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Maintain test and code</a:t>
            </a:r>
          </a:p>
          <a:p>
            <a:pPr marL="0" lvl="0" indent="0" algn="l" rtl="0">
              <a:spcBef>
                <a:spcPts val="0"/>
              </a:spcBef>
              <a:spcAft>
                <a:spcPts val="0"/>
              </a:spcAft>
              <a:buNone/>
            </a:pPr>
            <a:r>
              <a:rPr lang="en-US" sz="1800" dirty="0">
                <a:latin typeface="Helvetica Neue"/>
                <a:ea typeface="Helvetica Neue"/>
                <a:cs typeface="Helvetica Neue"/>
                <a:sym typeface="Helvetica Neue"/>
              </a:rPr>
              <a:t>- Reality: beats maintaining written detailed docs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Not all that valuable - tough work is in the “wiring”</a:t>
            </a:r>
          </a:p>
          <a:p>
            <a:pPr marL="0" lvl="0" indent="0" algn="l" rtl="0">
              <a:spcBef>
                <a:spcPts val="0"/>
              </a:spcBef>
              <a:spcAft>
                <a:spcPts val="0"/>
              </a:spcAft>
              <a:buNone/>
            </a:pPr>
            <a:r>
              <a:rPr lang="en-US" sz="1800" dirty="0">
                <a:latin typeface="Helvetica Neue"/>
                <a:ea typeface="Helvetica Neue"/>
                <a:cs typeface="Helvetica Neue"/>
                <a:sym typeface="Helvetica Neue"/>
              </a:rPr>
              <a:t>- Reality: not if classes are designed correctly in the first place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Time wasted on fixing “brittle tests”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Reduced ability to quickly produce quick and dirty prototypes</a:t>
            </a:r>
          </a:p>
          <a:p>
            <a:pPr marL="0" lvl="0" indent="0" algn="l" rtl="0">
              <a:spcBef>
                <a:spcPts val="0"/>
              </a:spcBef>
              <a:spcAft>
                <a:spcPts val="0"/>
              </a:spcAft>
              <a:buNone/>
            </a:pPr>
            <a:r>
              <a:rPr lang="en-US" sz="1800" dirty="0">
                <a:latin typeface="Helvetica Neue"/>
                <a:ea typeface="Helvetica Neue"/>
                <a:cs typeface="Helvetica Neue"/>
                <a:sym typeface="Helvetica Neue"/>
              </a:rPr>
              <a:t>- Hacker Hat vs Craftsman Hat</a:t>
            </a:r>
          </a:p>
          <a:p>
            <a:pPr marL="0" lvl="0" indent="0" algn="l" rtl="0">
              <a:spcBef>
                <a:spcPts val="0"/>
              </a:spcBef>
              <a:spcAft>
                <a:spcPts val="0"/>
              </a:spcAft>
              <a:buNone/>
            </a:pPr>
            <a:r>
              <a:rPr lang="en-US" sz="1800" dirty="0">
                <a:latin typeface="Helvetica Neue"/>
                <a:ea typeface="Helvetica Neue"/>
                <a:cs typeface="Helvetica Neue"/>
                <a:sym typeface="Helvetica Neue"/>
              </a:rPr>
              <a:t>- Quality tuned to context</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88519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you have never done TDD, and you go back to work next week and say – from now on I am doing ONLY TDD… probably in for a bad time</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Greenfield projects and/or well architected projects this may work, but unfortunately most of us have to deal with rough legacy systems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There are situations that are difficult to test – external devices and </a:t>
            </a:r>
            <a:r>
              <a:rPr lang="en-US" sz="1800" dirty="0" err="1">
                <a:latin typeface="Helvetica Neue"/>
                <a:ea typeface="Helvetica Neue"/>
                <a:cs typeface="Helvetica Neue"/>
                <a:sym typeface="Helvetica Neue"/>
              </a:rPr>
              <a:t>api’s</a:t>
            </a: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71938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TDD helps prevent errors in specification, but it often does not look at the integration of those specifications into the system as a whole</a:t>
            </a:r>
          </a:p>
          <a:p>
            <a:pPr marL="0" lvl="0" indent="0" algn="l" rtl="0">
              <a:spcBef>
                <a:spcPts val="0"/>
              </a:spcBef>
              <a:spcAft>
                <a:spcPts val="0"/>
              </a:spcAft>
              <a:buNone/>
            </a:pPr>
            <a:r>
              <a:rPr lang="en-US" sz="1800" dirty="0">
                <a:latin typeface="Helvetica Neue"/>
                <a:ea typeface="Helvetica Neue"/>
                <a:cs typeface="Helvetica Neue"/>
                <a:sym typeface="Helvetica Neue"/>
              </a:rPr>
              <a:t>There are no silver bullets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938398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is the business value of “higher confidence levels”?</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agility</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Anyone here ever been stuck on a bug for what seems like hours, or days, when it turns out it was a single line of code that needed changed?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no need to understand the entire system to make a change, tests will catch what is broken</a:t>
            </a:r>
          </a:p>
        </p:txBody>
      </p:sp>
    </p:spTree>
    <p:extLst>
      <p:ext uri="{BB962C8B-B14F-4D97-AF65-F5344CB8AC3E}">
        <p14:creationId xmlns:p14="http://schemas.microsoft.com/office/powerpoint/2010/main" val="145038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60m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yesterday,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Yesterday, I stubbed out a function – today we will do it with a class</a:t>
            </a:r>
          </a:p>
        </p:txBody>
      </p:sp>
    </p:spTree>
    <p:extLst>
      <p:ext uri="{BB962C8B-B14F-4D97-AF65-F5344CB8AC3E}">
        <p14:creationId xmlns:p14="http://schemas.microsoft.com/office/powerpoint/2010/main" val="1037631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is testing performed currently?</a:t>
            </a:r>
          </a:p>
          <a:p>
            <a:pPr marL="0" lvl="0" indent="0" algn="l" rtl="0">
              <a:spcBef>
                <a:spcPts val="0"/>
              </a:spcBef>
              <a:spcAft>
                <a:spcPts val="0"/>
              </a:spcAft>
              <a:buNone/>
            </a:pPr>
            <a:r>
              <a:rPr lang="en-US" sz="1800" dirty="0"/>
              <a:t>Why Test First, not Test After?</a:t>
            </a:r>
          </a:p>
          <a:p>
            <a:pPr marL="0" lvl="0" indent="0" algn="l" rtl="0">
              <a:spcBef>
                <a:spcPts val="0"/>
              </a:spcBef>
              <a:spcAft>
                <a:spcPts val="0"/>
              </a:spcAft>
              <a:buNone/>
            </a:pPr>
            <a:br>
              <a:rPr lang="en-US" sz="1800" dirty="0"/>
            </a:br>
            <a:r>
              <a:rPr lang="en-US" sz="1800" dirty="0"/>
              <a:t>We are here to learn to write tests and use those tests to drive our design.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a:p>
            <a:pPr marL="0" lvl="0" indent="0" algn="l" rtl="0">
              <a:spcBef>
                <a:spcPts val="0"/>
              </a:spcBef>
              <a:spcAft>
                <a:spcPts val="0"/>
              </a:spcAft>
              <a:buNone/>
            </a:pPr>
            <a:endParaRPr lang="en-US" sz="1800" dirty="0"/>
          </a:p>
          <a:p>
            <a:pPr marL="285750" lvl="0" indent="-285750" algn="l" rtl="0">
              <a:spcBef>
                <a:spcPts val="0"/>
              </a:spcBef>
              <a:spcAft>
                <a:spcPts val="0"/>
              </a:spcAft>
            </a:pPr>
            <a:r>
              <a:rPr lang="en-US" sz="1800" dirty="0"/>
              <a:t>Has anyone been on a project using TDD?</a:t>
            </a:r>
          </a:p>
          <a:p>
            <a:pPr marL="285750" lvl="0" indent="-285750" algn="l" rtl="0">
              <a:spcBef>
                <a:spcPts val="0"/>
              </a:spcBef>
              <a:spcAft>
                <a:spcPts val="0"/>
              </a:spcAft>
            </a:pPr>
            <a:r>
              <a:rPr lang="en-US" sz="1800" dirty="0"/>
              <a:t>Has anyone worked on a legacy project?</a:t>
            </a:r>
          </a:p>
          <a:p>
            <a:pPr marL="742950" lvl="1" indent="-285750" algn="l" rtl="0">
              <a:spcBef>
                <a:spcPts val="0"/>
              </a:spcBef>
              <a:spcAft>
                <a:spcPts val="0"/>
              </a:spcAft>
            </a:pPr>
            <a:r>
              <a:rPr lang="en-US" sz="1800" dirty="0"/>
              <a:t>Touch one thing over here, and something breaks over there</a:t>
            </a:r>
          </a:p>
          <a:p>
            <a:pPr marL="285750" lvl="0" indent="-285750" algn="l" rtl="0">
              <a:spcBef>
                <a:spcPts val="0"/>
              </a:spcBef>
              <a:spcAft>
                <a:spcPts val="0"/>
              </a:spcAft>
            </a:pPr>
            <a:endParaRPr lang="en-US" sz="1800" dirty="0"/>
          </a:p>
        </p:txBody>
      </p:sp>
    </p:spTree>
    <p:extLst>
      <p:ext uri="{BB962C8B-B14F-4D97-AF65-F5344CB8AC3E}">
        <p14:creationId xmlns:p14="http://schemas.microsoft.com/office/powerpoint/2010/main" val="1022632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80m</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We have done four separate </a:t>
            </a:r>
            <a:r>
              <a:rPr lang="en-US" sz="1800" dirty="0" err="1">
                <a:latin typeface="Helvetica Neue"/>
                <a:ea typeface="Helvetica Neue"/>
                <a:cs typeface="Helvetica Neue"/>
                <a:sym typeface="Helvetica Neue"/>
              </a:rPr>
              <a:t>excercises</a:t>
            </a:r>
            <a:r>
              <a:rPr lang="en-US" sz="1800" dirty="0">
                <a:latin typeface="Helvetica Neue"/>
                <a:ea typeface="Helvetica Neue"/>
                <a:cs typeface="Helvetica Neue"/>
                <a:sym typeface="Helvetica Neue"/>
              </a:rPr>
              <a:t>… for some, this may be the first unit tests ever written</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What does it feel like we are missing?</a:t>
            </a:r>
            <a:endParaRPr sz="1800" dirty="0">
              <a:latin typeface="Helvetica Neue"/>
              <a:ea typeface="Helvetica Neue"/>
              <a:cs typeface="Helvetica Neue"/>
              <a:sym typeface="Helvetica Neu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Has anyone here </a:t>
            </a:r>
            <a:r>
              <a:rPr lang="en-US" sz="1800" dirty="0" err="1">
                <a:latin typeface="Helvetica Neue"/>
                <a:ea typeface="Helvetica Neue"/>
                <a:cs typeface="Helvetica Neue"/>
                <a:sym typeface="Helvetica Neue"/>
              </a:rPr>
              <a:t>misued</a:t>
            </a:r>
            <a:r>
              <a:rPr lang="en-US" sz="1800" dirty="0">
                <a:latin typeface="Helvetica Neue"/>
                <a:ea typeface="Helvetica Neue"/>
                <a:cs typeface="Helvetica Neue"/>
                <a:sym typeface="Helvetica Neue"/>
              </a:rPr>
              <a:t>, or heard someone else, the term “refactoring”?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Ensure all previous tests are still passing</a:t>
            </a:r>
          </a:p>
          <a:p>
            <a:pPr marL="0" lvl="0" indent="0" algn="l" rtl="0">
              <a:spcBef>
                <a:spcPts val="0"/>
              </a:spcBef>
              <a:spcAft>
                <a:spcPts val="0"/>
              </a:spcAft>
              <a:buNone/>
            </a:pPr>
            <a:r>
              <a:rPr lang="en-US" sz="1800" dirty="0">
                <a:latin typeface="Helvetica Neue"/>
                <a:ea typeface="Helvetica Neue"/>
                <a:cs typeface="Helvetica Neue"/>
                <a:sym typeface="Helvetica Neue"/>
              </a:rPr>
              <a:t>Clean up the code without adding new functionality</a:t>
            </a:r>
          </a:p>
          <a:p>
            <a:pPr marL="0" lvl="0" indent="0" algn="l" rtl="0">
              <a:spcBef>
                <a:spcPts val="0"/>
              </a:spcBef>
              <a:spcAft>
                <a:spcPts val="0"/>
              </a:spcAft>
              <a:buNone/>
            </a:pPr>
            <a:r>
              <a:rPr lang="en-US" sz="1800" dirty="0">
                <a:latin typeface="Helvetica Neue"/>
                <a:ea typeface="Helvetica Neue"/>
                <a:cs typeface="Helvetica Neue"/>
                <a:sym typeface="Helvetica Neue"/>
              </a:rPr>
              <a:t>Address readability, naming</a:t>
            </a:r>
          </a:p>
          <a:p>
            <a:pPr marL="0" lvl="0" indent="0" algn="l" rtl="0">
              <a:spcBef>
                <a:spcPts val="0"/>
              </a:spcBef>
              <a:spcAft>
                <a:spcPts val="0"/>
              </a:spcAft>
              <a:buNone/>
            </a:pPr>
            <a:r>
              <a:rPr lang="en-US" sz="1800" dirty="0">
                <a:latin typeface="Helvetica Neue"/>
                <a:ea typeface="Helvetica Neue"/>
                <a:cs typeface="Helvetica Neue"/>
                <a:sym typeface="Helvetica Neue"/>
              </a:rPr>
              <a:t>Remove duplication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90m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Code changes during refactoring should NOT change external behavior of code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45998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d11e71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d11e71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95m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been working on the Red-Green loop, but it feels like something is missing?</a:t>
            </a:r>
          </a:p>
          <a:p>
            <a:pPr marL="0" lvl="0" indent="0" algn="l" rtl="0">
              <a:spcBef>
                <a:spcPts val="0"/>
              </a:spcBef>
              <a:spcAft>
                <a:spcPts val="0"/>
              </a:spcAft>
              <a:buNone/>
            </a:pPr>
            <a:r>
              <a:rPr lang="en-US" dirty="0"/>
              <a:t>How does Refactoring tied into TDD?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0m : 95m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 how do we do this in production code?</a:t>
            </a:r>
          </a:p>
        </p:txBody>
      </p:sp>
    </p:spTree>
    <p:extLst>
      <p:ext uri="{BB962C8B-B14F-4D97-AF65-F5344CB8AC3E}">
        <p14:creationId xmlns:p14="http://schemas.microsoft.com/office/powerpoint/2010/main" val="14499726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100m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2984557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105m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How could we refactor our code such that this is possible?</a:t>
            </a:r>
          </a:p>
        </p:txBody>
      </p:sp>
    </p:spTree>
    <p:extLst>
      <p:ext uri="{BB962C8B-B14F-4D97-AF65-F5344CB8AC3E}">
        <p14:creationId xmlns:p14="http://schemas.microsoft.com/office/powerpoint/2010/main" val="7861724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105m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Is anyone here familiar with design patterns?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Which design patterns could we use such that we could refactor a </a:t>
            </a:r>
            <a:r>
              <a:rPr lang="en-US" sz="1800" dirty="0" err="1"/>
              <a:t>FizzBuzz</a:t>
            </a:r>
            <a:r>
              <a:rPr lang="en-US" sz="1800" dirty="0"/>
              <a:t> solution to allow for Pops?</a:t>
            </a:r>
          </a:p>
        </p:txBody>
      </p:sp>
    </p:spTree>
    <p:extLst>
      <p:ext uri="{BB962C8B-B14F-4D97-AF65-F5344CB8AC3E}">
        <p14:creationId xmlns:p14="http://schemas.microsoft.com/office/powerpoint/2010/main" val="3832264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30m : 135m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Abstract Factory is a creational design pattern that lets you produce families of related objects without specifying their concrete classes.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creation into its own single responsibility</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Command is a behavioral design pattern that turns a request into a stand-alone object that contains all information about the request.</a:t>
            </a:r>
            <a:br>
              <a:rPr lang="en-US" sz="1800" dirty="0"/>
            </a:br>
            <a:r>
              <a:rPr lang="en-US" sz="1800" dirty="0"/>
              <a:t>This transformation lets you pass requests as a method arguments, delay or queue a request’s execution, and support undoable operations.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behavior </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Start out with 100% code coverage</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`yarn </a:t>
            </a:r>
            <a:r>
              <a:rPr lang="en-US" sz="1800" dirty="0" err="1"/>
              <a:t>test:coverage</a:t>
            </a:r>
            <a:r>
              <a:rPr lang="en-US" sz="1800" dirty="0"/>
              <a:t>`</a:t>
            </a:r>
          </a:p>
        </p:txBody>
      </p:sp>
    </p:spTree>
    <p:extLst>
      <p:ext uri="{BB962C8B-B14F-4D97-AF65-F5344CB8AC3E}">
        <p14:creationId xmlns:p14="http://schemas.microsoft.com/office/powerpoint/2010/main" val="27137258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140m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extLst>
      <p:ext uri="{BB962C8B-B14F-4D97-AF65-F5344CB8AC3E}">
        <p14:creationId xmlns:p14="http://schemas.microsoft.com/office/powerpoint/2010/main" val="352773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solidFill>
                  <a:srgbClr val="3F3F3F"/>
                </a:solidFill>
                <a:latin typeface="Avenir"/>
                <a:ea typeface="Avenir"/>
                <a:cs typeface="Avenir"/>
                <a:sym typeface="Avenir"/>
              </a:rPr>
              <a:t>10m : 35m</a:t>
            </a:r>
          </a:p>
          <a:p>
            <a:pPr marL="0" lvl="0" indent="0" algn="l" rtl="0">
              <a:spcBef>
                <a:spcPts val="0"/>
              </a:spcBef>
              <a:spcAft>
                <a:spcPts val="0"/>
              </a:spcAft>
              <a:buClr>
                <a:schemeClr val="dk1"/>
              </a:buClr>
              <a:buSzPts val="1100"/>
              <a:buFont typeface="Arial"/>
              <a:buNone/>
            </a:pPr>
            <a:br>
              <a:rPr lang="en-US" b="0" dirty="0">
                <a:solidFill>
                  <a:srgbClr val="3F3F3F"/>
                </a:solidFill>
                <a:latin typeface="Avenir"/>
                <a:ea typeface="Avenir"/>
                <a:cs typeface="Avenir"/>
                <a:sym typeface="Avenir"/>
              </a:rPr>
            </a:br>
            <a:r>
              <a:rPr lang="en-US" b="0" dirty="0">
                <a:solidFill>
                  <a:srgbClr val="3F3F3F"/>
                </a:solidFill>
                <a:latin typeface="Avenir"/>
                <a:ea typeface="Avenir"/>
                <a:cs typeface="Avenir"/>
                <a:sym typeface="Avenir"/>
              </a:rPr>
              <a:t>--- What</a:t>
            </a:r>
          </a:p>
          <a:p>
            <a:pPr marL="0" lvl="0" indent="0" algn="l" rtl="0">
              <a:spcBef>
                <a:spcPts val="0"/>
              </a:spcBef>
              <a:spcAft>
                <a:spcPts val="0"/>
              </a:spcAft>
              <a:buClr>
                <a:schemeClr val="dk1"/>
              </a:buClr>
              <a:buSzPts val="1100"/>
              <a:buFont typeface="Arial"/>
              <a:buNone/>
            </a:pPr>
            <a:br>
              <a:rPr lang="en-US" b="1" dirty="0">
                <a:solidFill>
                  <a:srgbClr val="3F3F3F"/>
                </a:solidFill>
                <a:latin typeface="Avenir"/>
                <a:ea typeface="Avenir"/>
                <a:cs typeface="Avenir"/>
                <a:sym typeface="Avenir"/>
              </a:rPr>
            </a:br>
            <a:r>
              <a:rPr lang="en-US" b="1" dirty="0">
                <a:solidFill>
                  <a:srgbClr val="3F3F3F"/>
                </a:solidFill>
                <a:latin typeface="Avenir"/>
                <a:ea typeface="Avenir"/>
                <a:cs typeface="Avenir"/>
                <a:sym typeface="Avenir"/>
              </a:rPr>
              <a:t>Test-driven development (TDD)</a:t>
            </a:r>
            <a:r>
              <a:rPr lang="en-US" dirty="0">
                <a:solidFill>
                  <a:srgbClr val="3F3F3F"/>
                </a:solidFill>
                <a:latin typeface="Avenir"/>
                <a:ea typeface="Avenir"/>
                <a:cs typeface="Avenir"/>
                <a:sym typeface="Avenir"/>
              </a:rPr>
              <a:t> is a </a:t>
            </a:r>
            <a:r>
              <a:rPr lang="en-US" dirty="0">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dirty="0">
                <a:solidFill>
                  <a:srgbClr val="3F3F3F"/>
                </a:solidFill>
                <a:latin typeface="Avenir"/>
                <a:ea typeface="Avenir"/>
                <a:cs typeface="Avenir"/>
                <a:sym typeface="Avenir"/>
              </a:rPr>
              <a:t> that relies on the repetition of a very short development cycle: </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dirty="0">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This is opposed to software development that allows software to be added that is not proven to meet requirements.</a:t>
            </a:r>
          </a:p>
          <a:p>
            <a:pPr marL="0" lvl="0" indent="0" algn="l" rtl="0">
              <a:spcBef>
                <a:spcPts val="0"/>
              </a:spcBef>
              <a:spcAft>
                <a:spcPts val="0"/>
              </a:spcAft>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 Discipline</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TDD is a discipline, disciplines are arbitrary or at least they have arbitrary components to them. Disciplines have arbitrary behaviors that are driven by some substantial motives.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how do doctors wash their hands before surgery? Do they just go in there and wash hands like normal people do? no, there is discipline something like this. There is special brush, soap and they turn on the water and it is ten strokes across the side of fingers. You understand why they do that, there is motive behind that, but is ten the right number? could it be twelve or eight, it is arbitrary. It is just a guess, ten probably enough.</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discipline is motivated by something real. The discipline of TDD works like this, There are three rules.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 Double Entry Bookkeeping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produce documents filled with code -  arcane symbols in strange shapes and structure, no one else can read them only programmers.</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What other field, employment has problem like that? Where they construct the document that are arcane and full of symbols and every symbols have to be correct.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Accountants. How do accountants make sure that their documents are correct? They have a discipline that was invented 500 years ago, called </a:t>
            </a:r>
            <a:r>
              <a:rPr lang="en-US" sz="1100" b="0" i="0" u="sng" strike="noStrike" cap="none" dirty="0">
                <a:solidFill>
                  <a:srgbClr val="000000"/>
                </a:solidFill>
                <a:effectLst/>
                <a:latin typeface="Arial"/>
                <a:ea typeface="Arial"/>
                <a:cs typeface="Arial"/>
                <a:sym typeface="Arial"/>
                <a:hlinkClick r:id="rId4"/>
              </a:rPr>
              <a:t>Double-entry bookkeeping</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They enter everything twice. TDD is Double-entry bookkeeper, is exactly the same discipline done for precisely same reason, we say everything twice, once on test side, once on production code side, they follow execution, complimentary execution pathways they wind up with zero, zero test failed. Same discipline, Same reason, Same outcome.</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9802318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150m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8502545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8d11e717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8d11e717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28d11e717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28d11e717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28d11e717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28d11e717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0"/>
              </a:spcBef>
              <a:spcAft>
                <a:spcPts val="0"/>
              </a:spcAft>
              <a:buSzPts val="1800"/>
              <a:buFont typeface="Helvetica Neue"/>
              <a:buChar char="●"/>
            </a:pPr>
            <a:endParaRPr sz="1800">
              <a:latin typeface="Helvetica Neue"/>
              <a:ea typeface="Helvetica Neue"/>
              <a:cs typeface="Helvetica Neue"/>
              <a:sym typeface="Helvetica Neue"/>
            </a:endParaRP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cca00925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cca00925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457200" lvl="0" indent="-342900" algn="l" rtl="0">
              <a:spcBef>
                <a:spcPts val="640"/>
              </a:spcBef>
              <a:spcAft>
                <a:spcPts val="0"/>
              </a:spcAft>
              <a:buSzPts val="1800"/>
              <a:buFont typeface="Helvetica Neue"/>
              <a:buChar char="●"/>
            </a:pPr>
            <a:r>
              <a:rPr lang="en-US" sz="1800">
                <a:latin typeface="Helvetica Neue"/>
                <a:ea typeface="Helvetica Neue"/>
                <a:cs typeface="Helvetica Neue"/>
                <a:sym typeface="Helvetica Neue"/>
              </a:rPr>
              <a:t>Inappropriate Intimacy – One class uses the internal fields and methods of another class, knows too much about inner workings!</a:t>
            </a:r>
            <a:endParaRPr sz="1800">
              <a:latin typeface="Helvetica Neue"/>
              <a:ea typeface="Helvetica Neue"/>
              <a:cs typeface="Helvetica Neue"/>
              <a:sym typeface="Helvetica Neue"/>
            </a:endParaRPr>
          </a:p>
        </p:txBody>
      </p:sp>
    </p:spTree>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2"/>
        <p:cNvGrpSpPr/>
        <p:nvPr/>
      </p:nvGrpSpPr>
      <p:grpSpPr>
        <a:xfrm>
          <a:off x="0" y="0"/>
          <a:ext cx="0" cy="0"/>
          <a:chOff x="0" y="0"/>
          <a:chExt cx="0" cy="0"/>
        </a:xfrm>
      </p:grpSpPr>
      <p:sp>
        <p:nvSpPr>
          <p:cNvPr id="513" name="Google Shape;513;g4cdc68366f_0_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14" name="Google Shape;514;g4cdc68366f_0_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Duplicate code: Identical or very similar code exists in more than one location.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Contrived complexity: Forced usage of over complicated design patterns where simpler design would suffice.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Shotgun surgery: A single change needs to be applied to multiple classes at the same time.</a:t>
            </a:r>
            <a:endParaRPr sz="1800">
              <a:latin typeface="Helvetica Neue"/>
              <a:ea typeface="Helvetica Neue"/>
              <a:cs typeface="Helvetica Neue"/>
              <a:sym typeface="Helvetica Neue"/>
            </a:endParaRPr>
          </a:p>
        </p:txBody>
      </p:sp>
    </p:spTree>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19"/>
        <p:cNvGrpSpPr/>
        <p:nvPr/>
      </p:nvGrpSpPr>
      <p:grpSpPr>
        <a:xfrm>
          <a:off x="0" y="0"/>
          <a:ext cx="0" cy="0"/>
          <a:chOff x="0" y="0"/>
          <a:chExt cx="0" cy="0"/>
        </a:xfrm>
      </p:grpSpPr>
      <p:sp>
        <p:nvSpPr>
          <p:cNvPr id="520" name="Google Shape;520;g4cdc68366f_0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1" name="Google Shape;521;g4cdc68366f_0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Large class: a class that has grown too large. See God object.</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Feature envy: a class that uses methods of another class excessively.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Inappropriate intimacy: a class that has dependencies on implementation details of another class.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Excessive use of literals: these should be coded as named constants, to improve readability and to avoid programming errors.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a:solidFill>
                  <a:schemeClr val="dk1"/>
                </a:solidFill>
                <a:latin typeface="Helvetica Neue"/>
                <a:ea typeface="Helvetica Neue"/>
                <a:cs typeface="Helvetica Neue"/>
                <a:sym typeface="Helvetica Neue"/>
              </a:rPr>
              <a:t>Additionally, literals can and should be externalized into resource files/scripts, or other data stores such as databases where possible, to facilitate localization of software if it is intended to be deployed in different regions.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Cyclomatic complexity: too many branches or loops; this may indicate a function needs to be broken up into smaller functions, or that it has potential for simplification.</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26"/>
        <p:cNvGrpSpPr/>
        <p:nvPr/>
      </p:nvGrpSpPr>
      <p:grpSpPr>
        <a:xfrm>
          <a:off x="0" y="0"/>
          <a:ext cx="0" cy="0"/>
          <a:chOff x="0" y="0"/>
          <a:chExt cx="0" cy="0"/>
        </a:xfrm>
      </p:grpSpPr>
      <p:sp>
        <p:nvSpPr>
          <p:cNvPr id="527" name="Google Shape;527;g4cdc68366f_0_1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28" name="Google Shape;528;g4cdc68366f_0_1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Too many parameters: a long list of parameters is hard to read, and makes calling and testing the function complicated. </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r>
              <a:rPr lang="en-US" sz="1800">
                <a:solidFill>
                  <a:schemeClr val="dk1"/>
                </a:solidFill>
                <a:latin typeface="Helvetica Neue"/>
                <a:ea typeface="Helvetica Neue"/>
                <a:cs typeface="Helvetica Neue"/>
                <a:sym typeface="Helvetica Neue"/>
              </a:rPr>
              <a:t>It may indicate that the purpose of the function is ill-conceived and that the code should be refactored so responsibility is assigned in a more clean-cut way.</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Long method: a method, function, or procedure that has grown too large.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identifiers: in particular, the use of naming conventions to provide disambiguation that should be implicit in the software architecture.</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short identifiers: the name of a variable should reflect its function unless the function is obvious.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 return of data: a function or method that returns more than what each of its callers needs.</a:t>
            </a:r>
            <a:endParaRPr sz="1800">
              <a:solidFill>
                <a:schemeClr val="dk1"/>
              </a:solidFill>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br>
              <a:rPr lang="en-US" sz="1800">
                <a:solidFill>
                  <a:schemeClr val="dk1"/>
                </a:solidFill>
                <a:latin typeface="Helvetica Neue"/>
                <a:ea typeface="Helvetica Neue"/>
                <a:cs typeface="Helvetica Neue"/>
                <a:sym typeface="Helvetica Neue"/>
              </a:rPr>
            </a:br>
            <a:r>
              <a:rPr lang="en-US" sz="1800">
                <a:solidFill>
                  <a:schemeClr val="dk1"/>
                </a:solidFill>
                <a:latin typeface="Helvetica Neue"/>
                <a:ea typeface="Helvetica Neue"/>
                <a:cs typeface="Helvetica Neue"/>
                <a:sym typeface="Helvetica Neue"/>
              </a:rPr>
              <a:t>Excessively long line of code: A line of code which is so long, making the code difficult to read, understand, debug, refactor, or even identify possibilities of software reuse.</a:t>
            </a:r>
            <a:endParaRPr sz="180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9"/>
        <p:cNvGrpSpPr/>
        <p:nvPr/>
      </p:nvGrpSpPr>
      <p:grpSpPr>
        <a:xfrm>
          <a:off x="0" y="0"/>
          <a:ext cx="0" cy="0"/>
          <a:chOff x="0" y="0"/>
          <a:chExt cx="0" cy="0"/>
        </a:xfrm>
      </p:grpSpPr>
      <p:sp>
        <p:nvSpPr>
          <p:cNvPr id="480" name="Google Shape;480;g528d11e717_1_3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1" name="Google Shape;481;g528d11e717_1_3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highlight>
                  <a:schemeClr val="lt1"/>
                </a:highlight>
                <a:latin typeface="Helvetica Neue"/>
                <a:ea typeface="Helvetica Neue"/>
                <a:cs typeface="Helvetica Neue"/>
                <a:sym typeface="Helvetica Neue"/>
              </a:rPr>
              <a:t>5m : 40m</a:t>
            </a:r>
          </a:p>
          <a:p>
            <a:pPr marL="0" lvl="0" indent="0" algn="l" rtl="0">
              <a:spcBef>
                <a:spcPts val="0"/>
              </a:spcBef>
              <a:spcAft>
                <a:spcPts val="0"/>
              </a:spcAft>
              <a:buNone/>
            </a:pPr>
            <a:br>
              <a:rPr lang="en-US" sz="1800" dirty="0">
                <a:solidFill>
                  <a:srgbClr val="222222"/>
                </a:solidFill>
                <a:highlight>
                  <a:schemeClr val="lt1"/>
                </a:highlight>
                <a:latin typeface="Helvetica Neue"/>
                <a:ea typeface="Helvetica Neue"/>
                <a:cs typeface="Helvetica Neue"/>
                <a:sym typeface="Helvetica Neue"/>
              </a:rPr>
            </a:br>
            <a:r>
              <a:rPr lang="en-US" sz="1800" dirty="0">
                <a:solidFill>
                  <a:srgbClr val="222222"/>
                </a:solidFill>
                <a:highlight>
                  <a:schemeClr val="lt1"/>
                </a:highlight>
                <a:latin typeface="Helvetica Neue"/>
                <a:ea typeface="Helvetica Neue"/>
                <a:cs typeface="Helvetica Neue"/>
                <a:sym typeface="Helvetica Neue"/>
              </a:rPr>
              <a:t>An American comput</a:t>
            </a:r>
            <a:r>
              <a:rPr lang="en-US" sz="1800" dirty="0">
                <a:solidFill>
                  <a:schemeClr val="dk1"/>
                </a:solidFill>
                <a:highlight>
                  <a:schemeClr val="lt1"/>
                </a:highlight>
                <a:latin typeface="Helvetica Neue"/>
                <a:ea typeface="Helvetica Neue"/>
                <a:cs typeface="Helvetica Neue"/>
                <a:sym typeface="Helvetica Neue"/>
              </a:rPr>
              <a:t>er scientist</a:t>
            </a:r>
            <a:r>
              <a:rPr lang="en-US" sz="1800" dirty="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dirty="0">
                <a:solidFill>
                  <a:schemeClr val="dk1"/>
                </a:solidFill>
                <a:latin typeface="Helvetica Neue"/>
                <a:ea typeface="Helvetica Neue"/>
                <a:cs typeface="Helvetica Neue"/>
                <a:sym typeface="Helvetica Neue"/>
              </a:rPr>
              <a:t>If thought leaders believed this back in the late 60’s, why is it not common place today?</a:t>
            </a: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528d11e717_1_33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528d11e717_1_33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1"/>
        <p:cNvGrpSpPr/>
        <p:nvPr/>
      </p:nvGrpSpPr>
      <p:grpSpPr>
        <a:xfrm>
          <a:off x="0" y="0"/>
          <a:ext cx="0" cy="0"/>
          <a:chOff x="0" y="0"/>
          <a:chExt cx="0" cy="0"/>
        </a:xfrm>
      </p:grpSpPr>
      <p:sp>
        <p:nvSpPr>
          <p:cNvPr id="492" name="Google Shape;492;g528d11e717_1_35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93" name="Google Shape;493;g528d11e717_1_35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98"/>
        <p:cNvGrpSpPr/>
        <p:nvPr/>
      </p:nvGrpSpPr>
      <p:grpSpPr>
        <a:xfrm>
          <a:off x="0" y="0"/>
          <a:ext cx="0" cy="0"/>
          <a:chOff x="0" y="0"/>
          <a:chExt cx="0" cy="0"/>
        </a:xfrm>
      </p:grpSpPr>
      <p:sp>
        <p:nvSpPr>
          <p:cNvPr id="499" name="Google Shape;499;g528d11e717_1_35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0" name="Google Shape;500;g528d11e717_1_35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009ea1cf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009ea1cf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cca00925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cca00925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009ea1cf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009ea1cf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009ea1cf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009ea1cf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009ea1cf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009ea1c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009ea1cf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009ea1cf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009ea1cf7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009ea1cf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rgbClr val="3F3F3F"/>
                </a:solidFill>
                <a:latin typeface="Helvetica Neue"/>
                <a:ea typeface="Helvetica Neue"/>
                <a:cs typeface="Helvetica Neue"/>
                <a:sym typeface="Helvetica Neue"/>
              </a:rPr>
              <a:t>5m : 45m</a:t>
            </a:r>
          </a:p>
          <a:p>
            <a:pPr marL="0" lvl="0" indent="0" algn="l" rtl="0">
              <a:spcBef>
                <a:spcPts val="0"/>
              </a:spcBef>
              <a:spcAft>
                <a:spcPts val="0"/>
              </a:spcAft>
              <a:buClr>
                <a:schemeClr val="dk1"/>
              </a:buClr>
              <a:buSzPts val="1100"/>
              <a:buFont typeface="Arial"/>
              <a:buNone/>
            </a:pPr>
            <a:br>
              <a:rPr lang="en-US" sz="1800" dirty="0">
                <a:solidFill>
                  <a:srgbClr val="3F3F3F"/>
                </a:solidFill>
                <a:latin typeface="Helvetica Neue"/>
                <a:ea typeface="Helvetica Neue"/>
                <a:cs typeface="Helvetica Neue"/>
                <a:sym typeface="Helvetica Neue"/>
              </a:rPr>
            </a:br>
            <a:r>
              <a:rPr lang="en-US" sz="1800" dirty="0">
                <a:solidFill>
                  <a:srgbClr val="3F3F3F"/>
                </a:solidFill>
                <a:latin typeface="Helvetica Neue"/>
                <a:ea typeface="Helvetica Neue"/>
                <a:cs typeface="Helvetica Neue"/>
                <a:sym typeface="Helvetica Neue"/>
              </a:rPr>
              <a:t>American software engineer </a:t>
            </a:r>
            <a:r>
              <a:rPr lang="en-US" sz="1800" dirty="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dirty="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None/>
            </a:pPr>
            <a:r>
              <a:rPr lang="en-US" dirty="0"/>
              <a:t>The </a:t>
            </a:r>
            <a:r>
              <a:rPr lang="en-US" dirty="0" err="1"/>
              <a:t>SUnit</a:t>
            </a:r>
            <a:r>
              <a:rPr lang="en-US" dirty="0"/>
              <a:t>  (later to be known as </a:t>
            </a:r>
            <a:r>
              <a:rPr lang="en-US" dirty="0" err="1"/>
              <a:t>xUnit</a:t>
            </a:r>
            <a:r>
              <a:rPr lang="en-US" dirty="0"/>
              <a:t>) was designed by Kent Beck in 1998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Automated unit testing nothing new</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But writing the tests incrementally and first is</a:t>
            </a:r>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Automation originally devised by Ward Cunningham</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Honed by Kent Beck in Smalltalk</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Incorporated as a practice of Extreme Programming (XP)</a:t>
            </a:r>
          </a:p>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cca00925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cca00925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cca00925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cca00925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cca009258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cca00925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4cca00925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4cca00925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28d11e7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28d11e7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8d11e717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8d11e717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cca009258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cca00925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28d11e717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28d11e7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matchingName="Title Only 1 1">
  <p:cSld name="TITLE_ONLY_1_1">
    <p:bg>
      <p:bgPr>
        <a:solidFill>
          <a:schemeClr val="accent6"/>
        </a:solidFill>
        <a:effectLst/>
      </p:bgPr>
    </p:bg>
    <p:spTree>
      <p:nvGrpSpPr>
        <p:cNvPr id="1" name="Shape 57"/>
        <p:cNvGrpSpPr/>
        <p:nvPr/>
      </p:nvGrpSpPr>
      <p:grpSpPr>
        <a:xfrm>
          <a:off x="0" y="0"/>
          <a:ext cx="0" cy="0"/>
          <a:chOff x="0" y="0"/>
          <a:chExt cx="0" cy="0"/>
        </a:xfrm>
      </p:grpSpPr>
      <p:sp>
        <p:nvSpPr>
          <p:cNvPr id="58" name="Google Shape;58;p13"/>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Black">
  <p:cSld name="OBJECT_3">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7" name="Google Shape;27;p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28" name="Google Shape;28;p4"/>
          <p:cNvPicPr preferRelativeResize="0"/>
          <p:nvPr/>
        </p:nvPicPr>
        <p:blipFill>
          <a:blip r:embed="rId2">
            <a:alphaModFix/>
          </a:blip>
          <a:stretch>
            <a:fillRect/>
          </a:stretch>
        </p:blipFill>
        <p:spPr>
          <a:xfrm>
            <a:off x="457200" y="901675"/>
            <a:ext cx="7729800" cy="3312725"/>
          </a:xfrm>
          <a:prstGeom prst="rect">
            <a:avLst/>
          </a:prstGeom>
          <a:noFill/>
          <a:ln>
            <a:noFill/>
          </a:ln>
        </p:spPr>
      </p:pic>
      <p:sp>
        <p:nvSpPr>
          <p:cNvPr id="29" name="Google Shape;29;p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Black">
  <p:cSld name="OBJECT_2_1">
    <p:spTree>
      <p:nvGrpSpPr>
        <p:cNvPr id="1" name="Shape 45"/>
        <p:cNvGrpSpPr/>
        <p:nvPr/>
      </p:nvGrpSpPr>
      <p:grpSpPr>
        <a:xfrm>
          <a:off x="0" y="0"/>
          <a:ext cx="0" cy="0"/>
          <a:chOff x="0" y="0"/>
          <a:chExt cx="0" cy="0"/>
        </a:xfrm>
      </p:grpSpPr>
      <p:sp>
        <p:nvSpPr>
          <p:cNvPr id="47" name="Google Shape;47;p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48" name="Google Shape;48;p8"/>
          <p:cNvPicPr preferRelativeResize="0"/>
          <p:nvPr/>
        </p:nvPicPr>
        <p:blipFill>
          <a:blip r:embed="rId2">
            <a:alphaModFix/>
          </a:blip>
          <a:stretch>
            <a:fillRect/>
          </a:stretch>
        </p:blipFill>
        <p:spPr>
          <a:xfrm>
            <a:off x="457275" y="206100"/>
            <a:ext cx="7729800" cy="4008300"/>
          </a:xfrm>
          <a:prstGeom prst="rect">
            <a:avLst/>
          </a:prstGeom>
          <a:noFill/>
          <a:ln>
            <a:noFill/>
          </a:ln>
        </p:spPr>
      </p:pic>
      <p:sp>
        <p:nvSpPr>
          <p:cNvPr id="49" name="Google Shape;49;p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3"/>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theme" Target="../theme/theme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7" r:id="rId8"/>
    <p:sldLayoutId id="2147483658" r:id="rId9"/>
    <p:sldLayoutId id="2147483659" r:id="rId10"/>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notesSlide" Target="../notesSlides/notesSlide1.xml"/><Relationship Id="rId1" Type="http://schemas.openxmlformats.org/officeDocument/2006/relationships/slideLayout" Target="../slideLayouts/slideLayout1.xml"/><Relationship Id="rId5" Type="http://schemas.openxmlformats.org/officeDocument/2006/relationships/image" Target="../media/image4.png"/><Relationship Id="rId4" Type="http://schemas.openxmlformats.org/officeDocument/2006/relationships/image" Target="../media/image3.png"/></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9.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2.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9.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2.xml"/></Relationships>
</file>

<file path=ppt/slides/_rels/slide116.xml.rels><?xml version="1.0" encoding="UTF-8" standalone="yes"?>
<Relationships xmlns="http://schemas.openxmlformats.org/package/2006/relationships"><Relationship Id="rId3" Type="http://schemas.openxmlformats.org/officeDocument/2006/relationships/image" Target="../media/image77.png"/><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12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5.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6.xml.rels><?xml version="1.0" encoding="UTF-8" standalone="yes"?>
<Relationships xmlns="http://schemas.openxmlformats.org/package/2006/relationships"><Relationship Id="rId3" Type="http://schemas.openxmlformats.org/officeDocument/2006/relationships/image" Target="../media/image80.jp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71.xml.rels><?xml version="1.0" encoding="UTF-8" standalone="yes"?>
<Relationships xmlns="http://schemas.openxmlformats.org/package/2006/relationships"><Relationship Id="rId3" Type="http://schemas.openxmlformats.org/officeDocument/2006/relationships/image" Target="../media/image74.pn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79.xml"/><Relationship Id="rId1" Type="http://schemas.openxmlformats.org/officeDocument/2006/relationships/slideLayout" Target="../slideLayouts/slideLayout10.xml"/></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80.xml"/><Relationship Id="rId1" Type="http://schemas.openxmlformats.org/officeDocument/2006/relationships/slideLayout" Target="../slideLayouts/slideLayout2.xml"/></Relationships>
</file>

<file path=ppt/slides/_rels/slide81.xml.rels><?xml version="1.0" encoding="UTF-8" standalone="yes"?>
<Relationships xmlns="http://schemas.openxmlformats.org/package/2006/relationships"><Relationship Id="rId2" Type="http://schemas.openxmlformats.org/officeDocument/2006/relationships/notesSlide" Target="../notesSlides/notesSlide81.xml"/><Relationship Id="rId1" Type="http://schemas.openxmlformats.org/officeDocument/2006/relationships/slideLayout" Target="../slideLayouts/slideLayout2.xml"/></Relationships>
</file>

<file path=ppt/slides/_rels/slide82.xml.rels><?xml version="1.0" encoding="UTF-8" standalone="yes"?>
<Relationships xmlns="http://schemas.openxmlformats.org/package/2006/relationships"><Relationship Id="rId2" Type="http://schemas.openxmlformats.org/officeDocument/2006/relationships/notesSlide" Target="../notesSlides/notesSlide82.xml"/><Relationship Id="rId1" Type="http://schemas.openxmlformats.org/officeDocument/2006/relationships/slideLayout" Target="../slideLayouts/slideLayout2.xml"/></Relationships>
</file>

<file path=ppt/slides/_rels/slide83.xml.rels><?xml version="1.0" encoding="UTF-8" standalone="yes"?>
<Relationships xmlns="http://schemas.openxmlformats.org/package/2006/relationships"><Relationship Id="rId2" Type="http://schemas.openxmlformats.org/officeDocument/2006/relationships/notesSlide" Target="../notesSlides/notesSlide83.xml"/><Relationship Id="rId1" Type="http://schemas.openxmlformats.org/officeDocument/2006/relationships/slideLayout" Target="../slideLayouts/slideLayout2.xml"/></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6.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2.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94.xml"/><Relationship Id="rId1" Type="http://schemas.openxmlformats.org/officeDocument/2006/relationships/slideLayout" Target="../slideLayouts/slideLayout9.xml"/></Relationships>
</file>

<file path=ppt/slides/_rels/slide95.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95.xml"/><Relationship Id="rId1" Type="http://schemas.openxmlformats.org/officeDocument/2006/relationships/slideLayout" Target="../slideLayouts/slideLayout2.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9.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grpSp>
        <p:nvGrpSpPr>
          <p:cNvPr id="63" name="Google Shape;63;p14"/>
          <p:cNvGrpSpPr/>
          <p:nvPr/>
        </p:nvGrpSpPr>
        <p:grpSpPr>
          <a:xfrm>
            <a:off x="13" y="3720220"/>
            <a:ext cx="9144000" cy="847800"/>
            <a:chOff x="13" y="3720220"/>
            <a:chExt cx="9144000" cy="847800"/>
          </a:xfrm>
        </p:grpSpPr>
        <p:sp>
          <p:nvSpPr>
            <p:cNvPr id="64" name="Google Shape;64;p14"/>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65" name="Google Shape;65;p14"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66" name="Google Shape;66;p14"/>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67" name="Google Shape;67;p14"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68" name="Google Shape;68;p14"/>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a:t>
            </a:r>
            <a:br>
              <a:rPr lang="en-US" dirty="0">
                <a:latin typeface="Dank Mono" pitchFamily="49" charset="77"/>
              </a:rPr>
            </a:br>
            <a:r>
              <a:rPr lang="en-US" dirty="0">
                <a:latin typeface="Dank Mono" pitchFamily="49" charset="77"/>
              </a:rPr>
              <a:t>TypeScript</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rPr>
              <a:t>DEV3LSOLUTIONS.COM</a:t>
            </a:r>
            <a:endParaRPr b="0" i="0" u="none" strike="noStrike" cap="none" dirty="0">
              <a:solidFill>
                <a:schemeClr val="lt1"/>
              </a:solidFill>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Google Shape;173;p29"/>
          <p:cNvSpPr txBox="1">
            <a:spLocks noGrp="1"/>
          </p:cNvSpPr>
          <p:nvPr>
            <p:ph type="title"/>
          </p:nvPr>
        </p:nvSpPr>
        <p:spPr>
          <a:xfrm>
            <a:off x="678730" y="830895"/>
            <a:ext cx="4938773" cy="785003"/>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72" name="Google Shape;172;p29"/>
          <p:cNvSpPr txBox="1">
            <a:spLocks noGrp="1"/>
          </p:cNvSpPr>
          <p:nvPr>
            <p:ph type="body" idx="1"/>
          </p:nvPr>
        </p:nvSpPr>
        <p:spPr>
          <a:xfrm>
            <a:off x="678730" y="1795871"/>
            <a:ext cx="5071065" cy="2318769"/>
          </a:xfrm>
          <a:prstGeom prst="rect">
            <a:avLst/>
          </a:prstGeom>
        </p:spPr>
        <p:txBody>
          <a:bodyPr spcFirstLastPara="1" lIns="91425" tIns="91425" rIns="91425" bIns="91425" anchor="ctr" anchorCtr="0">
            <a:noAutofit/>
          </a:bodyPr>
          <a:lstStyle/>
          <a:p>
            <a:pPr marL="0" indent="0">
              <a:buNone/>
            </a:pPr>
            <a:r>
              <a:rPr lang="en-US" sz="1600" dirty="0">
                <a:latin typeface="Garamond" panose="02020404030301010803" pitchFamily="18" charset="0"/>
                <a:sym typeface="Avenir"/>
              </a:rPr>
              <a:t>1. </a:t>
            </a:r>
            <a:r>
              <a:rPr lang="en-US" dirty="0">
                <a:latin typeface="Garamond" panose="02020404030301010803" pitchFamily="18" charset="0"/>
              </a:rPr>
              <a:t>You are not allowed to write any production code unless it is to make a failing unit test pass</a:t>
            </a:r>
            <a:r>
              <a:rPr lang="en-US" sz="1600" dirty="0">
                <a:latin typeface="Garamond" panose="02020404030301010803" pitchFamily="18" charset="0"/>
                <a:sym typeface="Avenir"/>
              </a:rPr>
              <a:t>.</a:t>
            </a:r>
          </a:p>
          <a:p>
            <a:pPr marL="0" indent="0">
              <a:buNone/>
            </a:pPr>
            <a:r>
              <a:rPr lang="en-US" sz="1600" dirty="0">
                <a:latin typeface="Garamond" panose="02020404030301010803" pitchFamily="18" charset="0"/>
                <a:sym typeface="Avenir"/>
              </a:rPr>
              <a:t>2. </a:t>
            </a:r>
            <a:r>
              <a:rPr lang="en-US" dirty="0">
                <a:latin typeface="Garamond" panose="02020404030301010803" pitchFamily="18" charset="0"/>
              </a:rPr>
              <a:t>You are not allowed to write any more of a unit test than is sufficient to fail; and compilation failures are failures</a:t>
            </a:r>
            <a:r>
              <a:rPr lang="en-US" sz="1600" dirty="0">
                <a:latin typeface="Garamond" panose="02020404030301010803" pitchFamily="18" charset="0"/>
                <a:sym typeface="Avenir"/>
              </a:rPr>
              <a:t>.</a:t>
            </a:r>
            <a:endParaRPr lang="en-US" sz="1600" dirty="0">
              <a:latin typeface="Garamond" panose="02020404030301010803" pitchFamily="18" charset="0"/>
            </a:endParaRPr>
          </a:p>
          <a:p>
            <a:pPr marL="0" indent="0">
              <a:buNone/>
            </a:pPr>
            <a:r>
              <a:rPr lang="en-US" sz="1600" dirty="0">
                <a:latin typeface="Garamond" panose="02020404030301010803" pitchFamily="18" charset="0"/>
                <a:sym typeface="Avenir"/>
              </a:rPr>
              <a:t>3. </a:t>
            </a:r>
            <a:r>
              <a:rPr lang="en-US" dirty="0">
                <a:latin typeface="Garamond" panose="02020404030301010803" pitchFamily="18" charset="0"/>
              </a:rPr>
              <a:t>You are not allowed to write any more production code than is sufficient to pass the one failing unit test</a:t>
            </a:r>
            <a:r>
              <a:rPr lang="en-US" sz="1600" dirty="0">
                <a:latin typeface="Garamond" panose="02020404030301010803" pitchFamily="18" charset="0"/>
                <a:sym typeface="Avenir"/>
              </a:rPr>
              <a:t>.</a:t>
            </a:r>
          </a:p>
        </p:txBody>
      </p:sp>
      <p:sp>
        <p:nvSpPr>
          <p:cNvPr id="6149" name="Rectangle 256">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257">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1" name="Rectangle 25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2" name="Rectangle 259">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arning Test-Driven Development With Javascript: Laws of TDD - That TDD  Fellow | Tech Blog | Screencasts">
            <a:extLst>
              <a:ext uri="{FF2B5EF4-FFF2-40B4-BE49-F238E27FC236}">
                <a16:creationId xmlns:a16="http://schemas.microsoft.com/office/drawing/2014/main" id="{10A41D32-FF04-7149-8AC5-5113C9B60A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A1CEE21-49B8-EE4A-A679-993B010BC6F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100</a:t>
            </a:fld>
            <a:endParaRPr/>
          </a:p>
        </p:txBody>
      </p:sp>
      <p:sp>
        <p:nvSpPr>
          <p:cNvPr id="693" name="Google Shape;693;p10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Implies use of TDD</a:t>
            </a:r>
            <a:endParaRPr/>
          </a:p>
          <a:p>
            <a:pPr marL="457200" lvl="0" indent="-342900" algn="l" rtl="0">
              <a:lnSpc>
                <a:spcPct val="150000"/>
              </a:lnSpc>
              <a:spcBef>
                <a:spcPts val="0"/>
              </a:spcBef>
              <a:spcAft>
                <a:spcPts val="0"/>
              </a:spcAft>
              <a:buSzPts val="1800"/>
              <a:buChar char="•"/>
            </a:pPr>
            <a:r>
              <a:rPr lang="en-US"/>
              <a:t>TDD promotes “tell don’t ask”</a:t>
            </a:r>
            <a:endParaRPr/>
          </a:p>
          <a:p>
            <a:pPr marL="457200" lvl="0" indent="-342900" algn="l" rtl="0">
              <a:lnSpc>
                <a:spcPct val="150000"/>
              </a:lnSpc>
              <a:spcBef>
                <a:spcPts val="0"/>
              </a:spcBef>
              <a:spcAft>
                <a:spcPts val="0"/>
              </a:spcAft>
              <a:buSzPts val="1800"/>
              <a:buChar char="•"/>
            </a:pPr>
            <a:r>
              <a:rPr lang="en-US"/>
              <a:t>TDD pushes you to think about “how do I test this class in isolation?”</a:t>
            </a:r>
            <a:endParaRPr/>
          </a:p>
          <a:p>
            <a:pPr marL="914400" lvl="1" indent="-342900" algn="l" rtl="0">
              <a:lnSpc>
                <a:spcPct val="150000"/>
              </a:lnSpc>
              <a:spcBef>
                <a:spcPts val="0"/>
              </a:spcBef>
              <a:spcAft>
                <a:spcPts val="0"/>
              </a:spcAft>
              <a:buSzPts val="1800"/>
              <a:buChar char="–"/>
            </a:pPr>
            <a:r>
              <a:rPr lang="en-US"/>
              <a:t>Minimizes coupling: the core of good OO design</a:t>
            </a:r>
            <a:endParaRPr/>
          </a:p>
          <a:p>
            <a:pPr marL="457200" lvl="0" indent="-342900" algn="l" rtl="0">
              <a:lnSpc>
                <a:spcPct val="150000"/>
              </a:lnSpc>
              <a:spcBef>
                <a:spcPts val="0"/>
              </a:spcBef>
              <a:spcAft>
                <a:spcPts val="0"/>
              </a:spcAft>
              <a:buSzPts val="1800"/>
              <a:buChar char="•"/>
            </a:pPr>
            <a:r>
              <a:rPr lang="en-US"/>
              <a:t>Implies the system works as designed</a:t>
            </a:r>
            <a:endParaRPr/>
          </a:p>
          <a:p>
            <a:pPr marL="914400" lvl="1" indent="-342900" algn="l" rtl="0">
              <a:lnSpc>
                <a:spcPct val="150000"/>
              </a:lnSpc>
              <a:spcBef>
                <a:spcPts val="0"/>
              </a:spcBef>
              <a:spcAft>
                <a:spcPts val="0"/>
              </a:spcAft>
              <a:buSzPts val="1800"/>
              <a:buChar char="–"/>
            </a:pPr>
            <a:r>
              <a:rPr lang="en-US"/>
              <a:t>Automated tests prove it</a:t>
            </a:r>
            <a:endParaRPr/>
          </a:p>
        </p:txBody>
      </p:sp>
      <p:sp>
        <p:nvSpPr>
          <p:cNvPr id="694" name="Google Shape;694;p10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101</a:t>
            </a:fld>
            <a:endParaRPr/>
          </a:p>
        </p:txBody>
      </p:sp>
      <p:sp>
        <p:nvSpPr>
          <p:cNvPr id="700" name="Google Shape;700;p10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Duplication is your primary enemy</a:t>
            </a:r>
            <a:endParaRPr/>
          </a:p>
          <a:p>
            <a:pPr marL="914400" marR="0" lvl="1" indent="-342900" algn="l" rtl="0">
              <a:lnSpc>
                <a:spcPct val="150000"/>
              </a:lnSpc>
              <a:spcBef>
                <a:spcPts val="0"/>
              </a:spcBef>
              <a:spcAft>
                <a:spcPts val="0"/>
              </a:spcAft>
              <a:buSzPts val="1800"/>
              <a:buChar char="–"/>
            </a:pPr>
            <a:r>
              <a:rPr lang="en-US"/>
              <a:t>Increased cost: multiple places to make changes</a:t>
            </a:r>
            <a:endParaRPr/>
          </a:p>
          <a:p>
            <a:pPr marL="914400" marR="0" lvl="1" indent="-342900" algn="l" rtl="0">
              <a:lnSpc>
                <a:spcPct val="150000"/>
              </a:lnSpc>
              <a:spcBef>
                <a:spcPts val="0"/>
              </a:spcBef>
              <a:spcAft>
                <a:spcPts val="0"/>
              </a:spcAft>
              <a:buSzPts val="1800"/>
              <a:buChar char="–"/>
            </a:pPr>
            <a:r>
              <a:rPr lang="en-US"/>
              <a:t>Increased cost: overall comprehension of system</a:t>
            </a:r>
            <a:endParaRPr/>
          </a:p>
          <a:p>
            <a:pPr marL="914400" marR="0" lvl="1" indent="-342900" algn="l" rtl="0">
              <a:lnSpc>
                <a:spcPct val="150000"/>
              </a:lnSpc>
              <a:spcBef>
                <a:spcPts val="0"/>
              </a:spcBef>
              <a:spcAft>
                <a:spcPts val="0"/>
              </a:spcAft>
              <a:buSzPts val="1800"/>
              <a:buChar char="–"/>
            </a:pPr>
            <a:r>
              <a:rPr lang="en-US"/>
              <a:t>Increased risk: forgot to change on of these places</a:t>
            </a:r>
            <a:endParaRPr/>
          </a:p>
          <a:p>
            <a:pPr marL="457200" marR="0" lvl="0" indent="-342900" algn="l" rtl="0">
              <a:lnSpc>
                <a:spcPct val="150000"/>
              </a:lnSpc>
              <a:spcBef>
                <a:spcPts val="0"/>
              </a:spcBef>
              <a:spcAft>
                <a:spcPts val="0"/>
              </a:spcAft>
              <a:buSzPts val="1800"/>
              <a:buChar char="•"/>
            </a:pPr>
            <a:r>
              <a:rPr lang="en-US"/>
              <a:t>Drives toward many design patterns / principles</a:t>
            </a:r>
            <a:endParaRPr/>
          </a:p>
          <a:p>
            <a:pPr marL="914400" marR="0" lvl="1" indent="-342900" algn="l" rtl="0">
              <a:lnSpc>
                <a:spcPct val="150000"/>
              </a:lnSpc>
              <a:spcBef>
                <a:spcPts val="0"/>
              </a:spcBef>
              <a:spcAft>
                <a:spcPts val="0"/>
              </a:spcAft>
              <a:buSzPts val="1800"/>
              <a:buChar char="–"/>
            </a:pPr>
            <a:r>
              <a:rPr lang="en-US"/>
              <a:t>Single Responsibility Principle, Template Method, Open-Closed Principle</a:t>
            </a:r>
            <a:endParaRPr/>
          </a:p>
        </p:txBody>
      </p:sp>
      <p:sp>
        <p:nvSpPr>
          <p:cNvPr id="701" name="Google Shape;701;p10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No Duplication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102</a:t>
            </a:fld>
            <a:endParaRPr/>
          </a:p>
        </p:txBody>
      </p:sp>
      <p:sp>
        <p:nvSpPr>
          <p:cNvPr id="707" name="Google Shape;707;p10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Directly relates to maintenance costs</a:t>
            </a:r>
            <a:endParaRPr/>
          </a:p>
          <a:p>
            <a:pPr marL="457200" marR="0" lvl="0" indent="-342900" algn="l" rtl="0">
              <a:lnSpc>
                <a:spcPct val="150000"/>
              </a:lnSpc>
              <a:spcBef>
                <a:spcPts val="0"/>
              </a:spcBef>
              <a:spcAft>
                <a:spcPts val="0"/>
              </a:spcAft>
              <a:buSzPts val="1800"/>
              <a:buChar char="•"/>
            </a:pPr>
            <a:r>
              <a:rPr lang="en-US"/>
              <a:t>Core idea behind design patterns</a:t>
            </a:r>
            <a:endParaRPr/>
          </a:p>
          <a:p>
            <a:pPr marL="914400" marR="0" lvl="1" indent="-342900" algn="l" rtl="0">
              <a:lnSpc>
                <a:spcPct val="150000"/>
              </a:lnSpc>
              <a:spcBef>
                <a:spcPts val="0"/>
              </a:spcBef>
              <a:spcAft>
                <a:spcPts val="0"/>
              </a:spcAft>
              <a:buSzPts val="1800"/>
              <a:buChar char="–"/>
            </a:pPr>
            <a:r>
              <a:rPr lang="en-US"/>
              <a:t>Communicating ideas using common terms / solutions</a:t>
            </a:r>
            <a:endParaRPr/>
          </a:p>
          <a:p>
            <a:pPr marL="457200" marR="0" lvl="0" indent="-342900" algn="l" rtl="0">
              <a:lnSpc>
                <a:spcPct val="150000"/>
              </a:lnSpc>
              <a:spcBef>
                <a:spcPts val="0"/>
              </a:spcBef>
              <a:spcAft>
                <a:spcPts val="0"/>
              </a:spcAft>
              <a:buSzPts val="1800"/>
              <a:buChar char="•"/>
            </a:pPr>
            <a:r>
              <a:rPr lang="en-US"/>
              <a:t>Promotes single responsibility principle</a:t>
            </a:r>
            <a:endParaRPr/>
          </a:p>
        </p:txBody>
      </p:sp>
      <p:sp>
        <p:nvSpPr>
          <p:cNvPr id="708" name="Google Shape;708;p10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Expresses Intent</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103</a:t>
            </a:fld>
            <a:endParaRPr/>
          </a:p>
        </p:txBody>
      </p:sp>
      <p:sp>
        <p:nvSpPr>
          <p:cNvPr id="714" name="Google Shape;714;p11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Prevents over design</a:t>
            </a:r>
            <a:endParaRPr/>
          </a:p>
          <a:p>
            <a:pPr marL="914400" marR="0" lvl="1" indent="-342900" algn="l" rtl="0">
              <a:lnSpc>
                <a:spcPct val="150000"/>
              </a:lnSpc>
              <a:spcBef>
                <a:spcPts val="0"/>
              </a:spcBef>
              <a:spcAft>
                <a:spcPts val="0"/>
              </a:spcAft>
              <a:buSzPts val="1800"/>
              <a:buChar char="–"/>
            </a:pPr>
            <a:r>
              <a:rPr lang="en-US"/>
              <a:t>You don’t build things into the system that aren’t needed</a:t>
            </a:r>
            <a:endParaRPr/>
          </a:p>
          <a:p>
            <a:pPr marL="457200" marR="0" lvl="0" indent="-342900" algn="l" rtl="0">
              <a:lnSpc>
                <a:spcPct val="150000"/>
              </a:lnSpc>
              <a:spcBef>
                <a:spcPts val="0"/>
              </a:spcBef>
              <a:spcAft>
                <a:spcPts val="0"/>
              </a:spcAft>
              <a:buSzPts val="1800"/>
              <a:buChar char="•"/>
            </a:pPr>
            <a:r>
              <a:rPr lang="en-US"/>
              <a:t>Stopgap measure</a:t>
            </a:r>
            <a:endParaRPr/>
          </a:p>
          <a:p>
            <a:pPr marL="914400" marR="0" lvl="1" indent="-342900" algn="l" rtl="0">
              <a:lnSpc>
                <a:spcPct val="150000"/>
              </a:lnSpc>
              <a:spcBef>
                <a:spcPts val="0"/>
              </a:spcBef>
              <a:spcAft>
                <a:spcPts val="0"/>
              </a:spcAft>
              <a:buSzPts val="1800"/>
              <a:buChar char="–"/>
            </a:pPr>
            <a:r>
              <a:rPr lang="en-US"/>
              <a:t>Sometimes methods and classes don’t pull their own weight</a:t>
            </a:r>
            <a:endParaRPr/>
          </a:p>
        </p:txBody>
      </p:sp>
      <p:sp>
        <p:nvSpPr>
          <p:cNvPr id="715" name="Google Shape;715;p11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Minimal Number of Classes &amp; Methods</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104</a:t>
            </a:fld>
            <a:endParaRPr/>
          </a:p>
        </p:txBody>
      </p:sp>
      <p:sp>
        <p:nvSpPr>
          <p:cNvPr id="721" name="Google Shape;721;p11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“Just enough” up-front design</a:t>
            </a:r>
            <a:endParaRPr/>
          </a:p>
          <a:p>
            <a:pPr marL="457200" marR="0" lvl="0" indent="-342900" algn="l" rtl="0">
              <a:lnSpc>
                <a:spcPct val="150000"/>
              </a:lnSpc>
              <a:spcBef>
                <a:spcPts val="0"/>
              </a:spcBef>
              <a:spcAft>
                <a:spcPts val="0"/>
              </a:spcAft>
              <a:buSzPts val="1800"/>
              <a:buChar char="•"/>
            </a:pPr>
            <a:r>
              <a:rPr lang="en-US"/>
              <a:t>Constant test-first unit testing</a:t>
            </a:r>
            <a:endParaRPr/>
          </a:p>
          <a:p>
            <a:pPr marL="457200" marR="0" lvl="0" indent="-342900" algn="l" rtl="0">
              <a:lnSpc>
                <a:spcPct val="150000"/>
              </a:lnSpc>
              <a:spcBef>
                <a:spcPts val="0"/>
              </a:spcBef>
              <a:spcAft>
                <a:spcPts val="0"/>
              </a:spcAft>
              <a:buSzPts val="1800"/>
              <a:buChar char="•"/>
            </a:pPr>
            <a:r>
              <a:rPr lang="en-US"/>
              <a:t>Constant attention to design impacts</a:t>
            </a:r>
            <a:endParaRPr/>
          </a:p>
          <a:p>
            <a:pPr marL="457200" lvl="0" indent="-342900" algn="l" rtl="0">
              <a:lnSpc>
                <a:spcPct val="150000"/>
              </a:lnSpc>
              <a:spcBef>
                <a:spcPts val="0"/>
              </a:spcBef>
              <a:spcAft>
                <a:spcPts val="0"/>
              </a:spcAft>
              <a:buSzPts val="1800"/>
              <a:buChar char="•"/>
            </a:pPr>
            <a:r>
              <a:rPr lang="en-US"/>
              <a:t>Ruthless refactoring</a:t>
            </a:r>
            <a:endParaRPr/>
          </a:p>
          <a:p>
            <a:pPr marL="457200" marR="0" lvl="0" indent="-342900" algn="l" rtl="0">
              <a:lnSpc>
                <a:spcPct val="150000"/>
              </a:lnSpc>
              <a:spcBef>
                <a:spcPts val="0"/>
              </a:spcBef>
              <a:spcAft>
                <a:spcPts val="0"/>
              </a:spcAft>
              <a:buSzPts val="1800"/>
              <a:buChar char="•"/>
            </a:pPr>
            <a:r>
              <a:rPr lang="en-US"/>
              <a:t>It’s only code!</a:t>
            </a:r>
            <a:endParaRPr/>
          </a:p>
          <a:p>
            <a:pPr marL="914400" marR="0" lvl="1" indent="-342900" algn="l" rtl="0">
              <a:lnSpc>
                <a:spcPct val="150000"/>
              </a:lnSpc>
              <a:spcBef>
                <a:spcPts val="0"/>
              </a:spcBef>
              <a:spcAft>
                <a:spcPts val="0"/>
              </a:spcAft>
              <a:buSzPts val="1800"/>
              <a:buChar char="–"/>
            </a:pPr>
            <a:r>
              <a:rPr lang="en-US"/>
              <a:t>Malleable</a:t>
            </a:r>
            <a:endParaRPr/>
          </a:p>
          <a:p>
            <a:pPr marL="914400" marR="0" lvl="1" indent="-342900" algn="l" rtl="0">
              <a:lnSpc>
                <a:spcPct val="150000"/>
              </a:lnSpc>
              <a:spcBef>
                <a:spcPts val="0"/>
              </a:spcBef>
              <a:spcAft>
                <a:spcPts val="0"/>
              </a:spcAft>
              <a:buSzPts val="1800"/>
              <a:buChar char="–"/>
            </a:pPr>
            <a:r>
              <a:rPr lang="en-US"/>
              <a:t>Keep as clean as possible to ease addition of new features</a:t>
            </a:r>
            <a:endParaRPr/>
          </a:p>
        </p:txBody>
      </p:sp>
      <p:sp>
        <p:nvSpPr>
          <p:cNvPr id="722" name="Google Shape;722;p11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 is Agile Software Design!</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1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105</a:t>
            </a:fld>
            <a:endParaRPr/>
          </a:p>
        </p:txBody>
      </p:sp>
      <p:sp>
        <p:nvSpPr>
          <p:cNvPr id="728" name="Google Shape;728;p11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Cost money!</a:t>
            </a:r>
            <a:endParaRPr/>
          </a:p>
          <a:p>
            <a:pPr marL="914400" marR="0" lvl="1" indent="-342900" algn="l" rtl="0">
              <a:lnSpc>
                <a:spcPct val="150000"/>
              </a:lnSpc>
              <a:spcBef>
                <a:spcPts val="0"/>
              </a:spcBef>
              <a:spcAft>
                <a:spcPts val="0"/>
              </a:spcAft>
              <a:buSzPts val="1800"/>
              <a:buChar char="–"/>
            </a:pPr>
            <a:r>
              <a:rPr lang="en-US"/>
              <a:t>Introduce into plan and estimate</a:t>
            </a:r>
            <a:endParaRPr/>
          </a:p>
          <a:p>
            <a:pPr marL="457200" marR="0" lvl="0" indent="-342900" algn="l" rtl="0">
              <a:lnSpc>
                <a:spcPct val="150000"/>
              </a:lnSpc>
              <a:spcBef>
                <a:spcPts val="0"/>
              </a:spcBef>
              <a:spcAft>
                <a:spcPts val="0"/>
              </a:spcAft>
              <a:buSzPts val="1800"/>
              <a:buChar char="•"/>
            </a:pPr>
            <a:r>
              <a:rPr lang="en-US"/>
              <a:t>Make executable where possible</a:t>
            </a:r>
            <a:endParaRPr/>
          </a:p>
          <a:p>
            <a:pPr marL="914400" marR="0" lvl="1" indent="-342900" algn="l" rtl="0">
              <a:lnSpc>
                <a:spcPct val="150000"/>
              </a:lnSpc>
              <a:spcBef>
                <a:spcPts val="0"/>
              </a:spcBef>
              <a:spcAft>
                <a:spcPts val="0"/>
              </a:spcAft>
              <a:buSzPts val="1800"/>
              <a:buChar char="–"/>
            </a:pPr>
            <a:r>
              <a:rPr lang="en-US"/>
              <a:t>Unit tests can supplant code specs, heredocs, design docs</a:t>
            </a:r>
            <a:endParaRPr/>
          </a:p>
          <a:p>
            <a:pPr marL="914400" marR="0" lvl="1" indent="-342900" algn="l" rtl="0">
              <a:lnSpc>
                <a:spcPct val="150000"/>
              </a:lnSpc>
              <a:spcBef>
                <a:spcPts val="0"/>
              </a:spcBef>
              <a:spcAft>
                <a:spcPts val="0"/>
              </a:spcAft>
              <a:buSzPts val="1800"/>
              <a:buChar char="–"/>
            </a:pPr>
            <a:r>
              <a:rPr lang="en-US"/>
              <a:t>Acceptance tests can supplant use cases, requirements docs</a:t>
            </a:r>
            <a:endParaRPr/>
          </a:p>
          <a:p>
            <a:pPr marL="0" marR="0" lvl="0" indent="0" algn="l" rtl="0">
              <a:lnSpc>
                <a:spcPct val="150000"/>
              </a:lnSpc>
              <a:spcBef>
                <a:spcPts val="640"/>
              </a:spcBef>
              <a:spcAft>
                <a:spcPts val="0"/>
              </a:spcAft>
              <a:buNone/>
            </a:pPr>
            <a:endParaRPr/>
          </a:p>
        </p:txBody>
      </p:sp>
      <p:sp>
        <p:nvSpPr>
          <p:cNvPr id="729" name="Google Shape;729;p11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Documentation Artifacts</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1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CONSIDERATIONS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1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107</a:t>
            </a:fld>
            <a:endParaRPr/>
          </a:p>
        </p:txBody>
      </p:sp>
      <p:sp>
        <p:nvSpPr>
          <p:cNvPr id="740" name="Google Shape;740;p11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Multiple asserts might be a code smell</a:t>
            </a:r>
            <a:endParaRPr/>
          </a:p>
          <a:p>
            <a:pPr marL="457200" lvl="0" indent="-342900" algn="l" rtl="0">
              <a:lnSpc>
                <a:spcPct val="150000"/>
              </a:lnSpc>
              <a:spcBef>
                <a:spcPts val="0"/>
              </a:spcBef>
              <a:spcAft>
                <a:spcPts val="0"/>
              </a:spcAft>
              <a:buSzPts val="1800"/>
              <a:buChar char="•"/>
            </a:pPr>
            <a:r>
              <a:rPr lang="en-US"/>
              <a:t>Could be too much in one test</a:t>
            </a:r>
            <a:endParaRPr/>
          </a:p>
          <a:p>
            <a:pPr marL="914400" lvl="1" indent="-342900" algn="l" rtl="0">
              <a:lnSpc>
                <a:spcPct val="150000"/>
              </a:lnSpc>
              <a:spcBef>
                <a:spcPts val="0"/>
              </a:spcBef>
              <a:spcAft>
                <a:spcPts val="0"/>
              </a:spcAft>
              <a:buSzPts val="1800"/>
              <a:buChar char="–"/>
            </a:pPr>
            <a:r>
              <a:rPr lang="en-US"/>
              <a:t>Test functionality, not methods</a:t>
            </a:r>
            <a:endParaRPr/>
          </a:p>
          <a:p>
            <a:pPr marL="457200" lvl="0" indent="-342900" algn="l" rtl="0">
              <a:lnSpc>
                <a:spcPct val="150000"/>
              </a:lnSpc>
              <a:spcBef>
                <a:spcPts val="0"/>
              </a:spcBef>
              <a:spcAft>
                <a:spcPts val="0"/>
              </a:spcAft>
              <a:buSzPts val="1800"/>
              <a:buChar char="•"/>
            </a:pPr>
            <a:r>
              <a:rPr lang="en-US"/>
              <a:t>Could suggest deficient design</a:t>
            </a:r>
            <a:endParaRPr/>
          </a:p>
          <a:p>
            <a:pPr marL="914400" lvl="1" indent="-342900" algn="l" rtl="0">
              <a:lnSpc>
                <a:spcPct val="150000"/>
              </a:lnSpc>
              <a:spcBef>
                <a:spcPts val="0"/>
              </a:spcBef>
              <a:spcAft>
                <a:spcPts val="0"/>
              </a:spcAft>
              <a:buSzPts val="1800"/>
              <a:buChar char="–"/>
            </a:pPr>
            <a:r>
              <a:rPr lang="en-US"/>
              <a:t>Look to decouple behavior of classes under test</a:t>
            </a:r>
            <a:endParaRPr/>
          </a:p>
          <a:p>
            <a:pPr marL="457200" lvl="0" indent="-342900" algn="l" rtl="0">
              <a:lnSpc>
                <a:spcPct val="150000"/>
              </a:lnSpc>
              <a:spcBef>
                <a:spcPts val="0"/>
              </a:spcBef>
              <a:spcAft>
                <a:spcPts val="0"/>
              </a:spcAft>
              <a:buSzPts val="1800"/>
              <a:buChar char="•"/>
            </a:pPr>
            <a:r>
              <a:rPr lang="en-US"/>
              <a:t>Underlying code may be linked</a:t>
            </a:r>
            <a:endParaRPr/>
          </a:p>
          <a:p>
            <a:pPr marL="914400" lvl="1" indent="-342900" algn="l" rtl="0">
              <a:lnSpc>
                <a:spcPct val="150000"/>
              </a:lnSpc>
              <a:spcBef>
                <a:spcPts val="0"/>
              </a:spcBef>
              <a:spcAft>
                <a:spcPts val="0"/>
              </a:spcAft>
              <a:buSzPts val="1800"/>
              <a:buChar char="–"/>
            </a:pPr>
            <a:r>
              <a:rPr lang="en-US"/>
              <a:t>Look to combine into common assert method</a:t>
            </a:r>
            <a:endParaRPr/>
          </a:p>
          <a:p>
            <a:pPr marL="457200" lvl="0" indent="-342900" algn="l" rtl="0">
              <a:lnSpc>
                <a:spcPct val="150000"/>
              </a:lnSpc>
              <a:spcBef>
                <a:spcPts val="0"/>
              </a:spcBef>
              <a:spcAft>
                <a:spcPts val="0"/>
              </a:spcAft>
              <a:buSzPts val="1800"/>
              <a:buChar char="•"/>
            </a:pPr>
            <a:r>
              <a:rPr lang="en-US"/>
              <a:t>One assert / test is a goal, not a rule</a:t>
            </a:r>
            <a:endParaRPr/>
          </a:p>
        </p:txBody>
      </p:sp>
      <p:sp>
        <p:nvSpPr>
          <p:cNvPr id="741" name="Google Shape;741;p11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Method?</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1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108</a:t>
            </a:fld>
            <a:endParaRPr/>
          </a:p>
        </p:txBody>
      </p:sp>
      <p:sp>
        <p:nvSpPr>
          <p:cNvPr id="747" name="Google Shape;747;p11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Generally one test class per production class</a:t>
            </a:r>
            <a:endParaRPr/>
          </a:p>
          <a:p>
            <a:pPr marL="457200" lvl="0" indent="-342900" algn="l" rtl="0">
              <a:lnSpc>
                <a:spcPct val="150000"/>
              </a:lnSpc>
              <a:spcBef>
                <a:spcPts val="0"/>
              </a:spcBef>
              <a:spcAft>
                <a:spcPts val="0"/>
              </a:spcAft>
              <a:buSzPts val="1800"/>
              <a:buChar char="•"/>
            </a:pPr>
            <a:r>
              <a:rPr lang="en-US"/>
              <a:t>But you can create more than one if necessary...</a:t>
            </a:r>
            <a:endParaRPr/>
          </a:p>
          <a:p>
            <a:pPr marL="914400" lvl="1" indent="-342900" algn="l" rtl="0">
              <a:lnSpc>
                <a:spcPct val="150000"/>
              </a:lnSpc>
              <a:spcBef>
                <a:spcPts val="0"/>
              </a:spcBef>
              <a:spcAft>
                <a:spcPts val="0"/>
              </a:spcAft>
              <a:buSzPts val="1800"/>
              <a:buChar char="–"/>
            </a:pPr>
            <a:r>
              <a:rPr lang="en-US"/>
              <a:t>Organize around common setup</a:t>
            </a:r>
            <a:endParaRPr/>
          </a:p>
          <a:p>
            <a:pPr marL="457200" lvl="0" indent="-342900" algn="l" rtl="0">
              <a:lnSpc>
                <a:spcPct val="150000"/>
              </a:lnSpc>
              <a:spcBef>
                <a:spcPts val="0"/>
              </a:spcBef>
              <a:spcAft>
                <a:spcPts val="0"/>
              </a:spcAft>
              <a:buSzPts val="1800"/>
              <a:buChar char="•"/>
            </a:pPr>
            <a:r>
              <a:rPr lang="en-US"/>
              <a:t>Need for these multiple test “fixtures” might suggest the need for a redesign</a:t>
            </a:r>
            <a:endParaRPr/>
          </a:p>
        </p:txBody>
      </p:sp>
      <p:sp>
        <p:nvSpPr>
          <p:cNvPr id="748" name="Google Shape;748;p11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Class?</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109</a:t>
            </a:fld>
            <a:endParaRPr/>
          </a:p>
        </p:txBody>
      </p:sp>
      <p:sp>
        <p:nvSpPr>
          <p:cNvPr id="754" name="Google Shape;754;p1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TDD promotes consistent pacing</a:t>
            </a:r>
            <a:endParaRPr/>
          </a:p>
          <a:p>
            <a:pPr marL="914400" lvl="1" indent="-342900" algn="l" rtl="0">
              <a:lnSpc>
                <a:spcPct val="150000"/>
              </a:lnSpc>
              <a:spcBef>
                <a:spcPts val="0"/>
              </a:spcBef>
              <a:spcAft>
                <a:spcPts val="0"/>
              </a:spcAft>
              <a:buSzPts val="1800"/>
              <a:buChar char="–"/>
            </a:pPr>
            <a:r>
              <a:rPr lang="en-US"/>
              <a:t>Expect a green bar at least every 10 minutes</a:t>
            </a:r>
            <a:endParaRPr/>
          </a:p>
          <a:p>
            <a:pPr marL="914400" lvl="1" indent="-342900" algn="l" rtl="0">
              <a:lnSpc>
                <a:spcPct val="150000"/>
              </a:lnSpc>
              <a:spcBef>
                <a:spcPts val="0"/>
              </a:spcBef>
              <a:spcAft>
                <a:spcPts val="0"/>
              </a:spcAft>
              <a:buSzPts val="1800"/>
              <a:buChar char="–"/>
            </a:pPr>
            <a:r>
              <a:rPr lang="en-US"/>
              <a:t>Otherwise you kill the pace</a:t>
            </a:r>
            <a:endParaRPr/>
          </a:p>
          <a:p>
            <a:pPr marL="457200" lvl="0" indent="-342900" algn="l" rtl="0">
              <a:lnSpc>
                <a:spcPct val="150000"/>
              </a:lnSpc>
              <a:spcBef>
                <a:spcPts val="0"/>
              </a:spcBef>
              <a:spcAft>
                <a:spcPts val="0"/>
              </a:spcAft>
              <a:buSzPts val="1800"/>
              <a:buChar char="•"/>
            </a:pPr>
            <a:r>
              <a:rPr lang="en-US"/>
              <a:t>Resist firing up the debugger on your code</a:t>
            </a:r>
            <a:endParaRPr/>
          </a:p>
          <a:p>
            <a:pPr marL="457200" lvl="0" indent="-342900" algn="l" rtl="0">
              <a:lnSpc>
                <a:spcPct val="150000"/>
              </a:lnSpc>
              <a:spcBef>
                <a:spcPts val="0"/>
              </a:spcBef>
              <a:spcAft>
                <a:spcPts val="0"/>
              </a:spcAft>
              <a:buSzPts val="1800"/>
              <a:buChar char="•"/>
            </a:pPr>
            <a:r>
              <a:rPr lang="en-US"/>
              <a:t>A good tactic:</a:t>
            </a:r>
            <a:endParaRPr/>
          </a:p>
          <a:p>
            <a:pPr marL="914400" lvl="1" indent="-342900" algn="l" rtl="0">
              <a:lnSpc>
                <a:spcPct val="150000"/>
              </a:lnSpc>
              <a:spcBef>
                <a:spcPts val="0"/>
              </a:spcBef>
              <a:spcAft>
                <a:spcPts val="0"/>
              </a:spcAft>
              <a:buSzPts val="1800"/>
              <a:buChar char="–"/>
            </a:pPr>
            <a:r>
              <a:rPr lang="en-US"/>
              <a:t>Discard all new code since the last green bar</a:t>
            </a:r>
            <a:endParaRPr/>
          </a:p>
          <a:p>
            <a:pPr marL="914400" lvl="1" indent="-342900" algn="l" rtl="0">
              <a:lnSpc>
                <a:spcPct val="150000"/>
              </a:lnSpc>
              <a:spcBef>
                <a:spcPts val="0"/>
              </a:spcBef>
              <a:spcAft>
                <a:spcPts val="0"/>
              </a:spcAft>
              <a:buSzPts val="1800"/>
              <a:buChar char="–"/>
            </a:pPr>
            <a:r>
              <a:rPr lang="en-US"/>
              <a:t>Start over, taking even smaller steps</a:t>
            </a:r>
            <a:endParaRPr/>
          </a:p>
        </p:txBody>
      </p:sp>
      <p:sp>
        <p:nvSpPr>
          <p:cNvPr id="755" name="Google Shape;755;p1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10 Minute Rule</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itle 1">
            <a:extLst>
              <a:ext uri="{FF2B5EF4-FFF2-40B4-BE49-F238E27FC236}">
                <a16:creationId xmlns:a16="http://schemas.microsoft.com/office/drawing/2014/main" id="{25AE0F25-4120-3D43-8B7F-7CCDBA57D1B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0D2AAC-A0E3-FF4E-BFA2-2BD7E823D11A}"/>
              </a:ext>
            </a:extLst>
          </p:cNvPr>
          <p:cNvSpPr>
            <a:spLocks noGrp="1"/>
          </p:cNvSpPr>
          <p:nvPr>
            <p:ph type="body" idx="1"/>
          </p:nvPr>
        </p:nvSpPr>
        <p:spPr/>
        <p:txBody>
          <a:bodyPr/>
          <a:lstStyle/>
          <a:p>
            <a:endParaRPr lang="en-US" dirty="0"/>
          </a:p>
        </p:txBody>
      </p:sp>
      <p:sp useBgFill="1">
        <p:nvSpPr>
          <p:cNvPr id="12" name="Rectangle 255">
            <a:extLst>
              <a:ext uri="{FF2B5EF4-FFF2-40B4-BE49-F238E27FC236}">
                <a16:creationId xmlns:a16="http://schemas.microsoft.com/office/drawing/2014/main" id="{35E80AAE-647F-1C40-9861-7ED91FBE6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oogle Shape;173;p29">
            <a:extLst>
              <a:ext uri="{FF2B5EF4-FFF2-40B4-BE49-F238E27FC236}">
                <a16:creationId xmlns:a16="http://schemas.microsoft.com/office/drawing/2014/main" id="{7E3EC9E7-61EB-6449-8243-50F6B11F2C18}"/>
              </a:ext>
            </a:extLst>
          </p:cNvPr>
          <p:cNvSpPr txBox="1">
            <a:spLocks/>
          </p:cNvSpPr>
          <p:nvPr/>
        </p:nvSpPr>
        <p:spPr>
          <a:xfrm>
            <a:off x="678730" y="830895"/>
            <a:ext cx="4938773" cy="785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a:latin typeface="Dank Mono" pitchFamily="49" charset="77"/>
              </a:rPr>
              <a:t>The </a:t>
            </a:r>
            <a:r>
              <a:rPr lang="en-US" sz="3200" b="1">
                <a:latin typeface="Dank Mono" pitchFamily="49" charset="77"/>
              </a:rPr>
              <a:t>Three</a:t>
            </a:r>
            <a:r>
              <a:rPr lang="en-US" sz="3200">
                <a:latin typeface="Dank Mono" pitchFamily="49" charset="77"/>
              </a:rPr>
              <a:t> Laws of TDD</a:t>
            </a:r>
            <a:endParaRPr lang="en-US" sz="3200" dirty="0">
              <a:latin typeface="Dank Mono" pitchFamily="49" charset="77"/>
            </a:endParaRPr>
          </a:p>
        </p:txBody>
      </p:sp>
      <p:sp>
        <p:nvSpPr>
          <p:cNvPr id="14" name="Google Shape;172;p29">
            <a:extLst>
              <a:ext uri="{FF2B5EF4-FFF2-40B4-BE49-F238E27FC236}">
                <a16:creationId xmlns:a16="http://schemas.microsoft.com/office/drawing/2014/main" id="{458D6069-D97A-DE42-9F52-309D224FDA88}"/>
              </a:ext>
            </a:extLst>
          </p:cNvPr>
          <p:cNvSpPr txBox="1">
            <a:spLocks/>
          </p:cNvSpPr>
          <p:nvPr/>
        </p:nvSpPr>
        <p:spPr>
          <a:xfrm>
            <a:off x="678729" y="1795871"/>
            <a:ext cx="5071066" cy="23187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indent="0">
              <a:buFont typeface="Avenir"/>
              <a:buNone/>
            </a:pPr>
            <a:r>
              <a:rPr lang="en-US" sz="1600" dirty="0">
                <a:latin typeface="Garamond" panose="02020404030301010803" pitchFamily="18" charset="0"/>
              </a:rPr>
              <a:t>1. Only write production code to make a failing unit test pass</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2. Only write enough of a unit test to make the test fail</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3. Only write enough implementation to make failing test pass</a:t>
            </a:r>
          </a:p>
        </p:txBody>
      </p:sp>
      <p:sp>
        <p:nvSpPr>
          <p:cNvPr id="15" name="Rectangle 256">
            <a:extLst>
              <a:ext uri="{FF2B5EF4-FFF2-40B4-BE49-F238E27FC236}">
                <a16:creationId xmlns:a16="http://schemas.microsoft.com/office/drawing/2014/main" id="{654E1FA4-03EB-1440-A166-41BD128C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57">
            <a:extLst>
              <a:ext uri="{FF2B5EF4-FFF2-40B4-BE49-F238E27FC236}">
                <a16:creationId xmlns:a16="http://schemas.microsoft.com/office/drawing/2014/main" id="{FE37139B-2408-8645-98C9-0D2D4025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258">
            <a:extLst>
              <a:ext uri="{FF2B5EF4-FFF2-40B4-BE49-F238E27FC236}">
                <a16:creationId xmlns:a16="http://schemas.microsoft.com/office/drawing/2014/main" id="{2F4C081E-B57A-EB4E-AD59-357FB97C7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259">
            <a:extLst>
              <a:ext uri="{FF2B5EF4-FFF2-40B4-BE49-F238E27FC236}">
                <a16:creationId xmlns:a16="http://schemas.microsoft.com/office/drawing/2014/main" id="{3A9A703C-8595-5548-82E7-E37C1854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Learning Test-Driven Development With Javascript: Laws of TDD - That TDD  Fellow | Tech Blog | Screencasts">
            <a:extLst>
              <a:ext uri="{FF2B5EF4-FFF2-40B4-BE49-F238E27FC236}">
                <a16:creationId xmlns:a16="http://schemas.microsoft.com/office/drawing/2014/main" id="{D5D31015-89BF-B24A-9A27-715B7A84B3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98017D7-A4A7-A44C-97A6-CED091F6AC27}"/>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61930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1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110</a:t>
            </a:fld>
            <a:endParaRPr/>
          </a:p>
        </p:txBody>
      </p:sp>
      <p:sp>
        <p:nvSpPr>
          <p:cNvPr id="761" name="Google Shape;761;p11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Tests must run fast</a:t>
            </a:r>
            <a:endParaRPr/>
          </a:p>
          <a:p>
            <a:pPr marL="457200" marR="0" lvl="0" indent="-342900" algn="l" rtl="0">
              <a:lnSpc>
                <a:spcPct val="150000"/>
              </a:lnSpc>
              <a:spcBef>
                <a:spcPts val="0"/>
              </a:spcBef>
              <a:spcAft>
                <a:spcPts val="0"/>
              </a:spcAft>
              <a:buSzPts val="1800"/>
              <a:buChar char="•"/>
            </a:pPr>
            <a:r>
              <a:rPr lang="en-US"/>
              <a:t>Rapid feedback is critical to TDD</a:t>
            </a:r>
            <a:endParaRPr/>
          </a:p>
          <a:p>
            <a:pPr marL="457200" marR="0" lvl="0" indent="-342900" algn="l" rtl="0">
              <a:lnSpc>
                <a:spcPct val="150000"/>
              </a:lnSpc>
              <a:spcBef>
                <a:spcPts val="0"/>
              </a:spcBef>
              <a:spcAft>
                <a:spcPts val="0"/>
              </a:spcAft>
              <a:buSzPts val="1800"/>
              <a:buChar char="•"/>
            </a:pPr>
            <a:r>
              <a:rPr lang="en-US"/>
              <a:t>Many TDD systems run thousands of tests in under 3 minutes</a:t>
            </a:r>
            <a:endParaRPr/>
          </a:p>
        </p:txBody>
      </p:sp>
      <p:sp>
        <p:nvSpPr>
          <p:cNvPr id="762" name="Google Shape;762;p11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10 Minute Rule Implications</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111</a:t>
            </a:fld>
            <a:endParaRPr/>
          </a:p>
        </p:txBody>
      </p:sp>
      <p:sp>
        <p:nvSpPr>
          <p:cNvPr id="768" name="Google Shape;768;p11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Look at pervasive bad dependencies</a:t>
            </a:r>
            <a:endParaRPr/>
          </a:p>
          <a:p>
            <a:pPr marL="914400" marR="0" lvl="1" indent="-342900" algn="l" rtl="0">
              <a:lnSpc>
                <a:spcPct val="150000"/>
              </a:lnSpc>
              <a:spcBef>
                <a:spcPts val="0"/>
              </a:spcBef>
              <a:spcAft>
                <a:spcPts val="0"/>
              </a:spcAft>
              <a:buSzPts val="1800"/>
              <a:buChar char="–"/>
            </a:pPr>
            <a:r>
              <a:rPr lang="en-US"/>
              <a:t>Usually Database, File or other external IO</a:t>
            </a:r>
            <a:endParaRPr/>
          </a:p>
          <a:p>
            <a:pPr marL="457200" marR="0" lvl="0" indent="-342900" algn="l" rtl="0">
              <a:lnSpc>
                <a:spcPct val="150000"/>
              </a:lnSpc>
              <a:spcBef>
                <a:spcPts val="0"/>
              </a:spcBef>
              <a:spcAft>
                <a:spcPts val="0"/>
              </a:spcAft>
              <a:buSzPts val="1800"/>
              <a:buChar char="•"/>
            </a:pPr>
            <a:r>
              <a:rPr lang="en-US"/>
              <a:t>Improve design</a:t>
            </a:r>
            <a:endParaRPr/>
          </a:p>
          <a:p>
            <a:pPr marL="914400" marR="0" lvl="1" indent="-342900" algn="l" rtl="0">
              <a:lnSpc>
                <a:spcPct val="150000"/>
              </a:lnSpc>
              <a:spcBef>
                <a:spcPts val="0"/>
              </a:spcBef>
              <a:spcAft>
                <a:spcPts val="0"/>
              </a:spcAft>
              <a:buSzPts val="1800"/>
              <a:buChar char="–"/>
            </a:pPr>
            <a:r>
              <a:rPr lang="en-US"/>
              <a:t>Corral Data Access code</a:t>
            </a:r>
            <a:endParaRPr/>
          </a:p>
          <a:p>
            <a:pPr marL="914400" marR="0" lvl="1" indent="-342900" algn="l" rtl="0">
              <a:lnSpc>
                <a:spcPct val="150000"/>
              </a:lnSpc>
              <a:spcBef>
                <a:spcPts val="0"/>
              </a:spcBef>
              <a:spcAft>
                <a:spcPts val="0"/>
              </a:spcAft>
              <a:buSzPts val="1800"/>
              <a:buChar char="–"/>
            </a:pPr>
            <a:r>
              <a:rPr lang="en-US"/>
              <a:t>Introduce mocking where needed</a:t>
            </a:r>
            <a:endParaRPr/>
          </a:p>
          <a:p>
            <a:pPr marL="457200" marR="0" lvl="0" indent="-342900" algn="l" rtl="0">
              <a:lnSpc>
                <a:spcPct val="150000"/>
              </a:lnSpc>
              <a:spcBef>
                <a:spcPts val="0"/>
              </a:spcBef>
              <a:spcAft>
                <a:spcPts val="0"/>
              </a:spcAft>
              <a:buSzPts val="1800"/>
              <a:buChar char="•"/>
            </a:pPr>
            <a:r>
              <a:rPr lang="en-US"/>
              <a:t>Concession:  run subsets of tests</a:t>
            </a:r>
            <a:endParaRPr/>
          </a:p>
          <a:p>
            <a:pPr marL="914400" marR="0" lvl="1" indent="-342900" algn="l" rtl="0">
              <a:lnSpc>
                <a:spcPct val="150000"/>
              </a:lnSpc>
              <a:spcBef>
                <a:spcPts val="0"/>
              </a:spcBef>
              <a:spcAft>
                <a:spcPts val="0"/>
              </a:spcAft>
              <a:buSzPts val="1800"/>
              <a:buChar char="–"/>
            </a:pPr>
            <a:r>
              <a:rPr lang="en-US"/>
              <a:t>Run at the largest possible scope</a:t>
            </a:r>
            <a:endParaRPr/>
          </a:p>
          <a:p>
            <a:pPr marL="914400" marR="0" lvl="1" indent="-342900" algn="l" rtl="0">
              <a:lnSpc>
                <a:spcPct val="150000"/>
              </a:lnSpc>
              <a:spcBef>
                <a:spcPts val="0"/>
              </a:spcBef>
              <a:spcAft>
                <a:spcPts val="0"/>
              </a:spcAft>
              <a:buSzPts val="1800"/>
              <a:buChar char="–"/>
            </a:pPr>
            <a:r>
              <a:rPr lang="en-US"/>
              <a:t>Isolate certain kinds of tests</a:t>
            </a:r>
            <a:endParaRPr/>
          </a:p>
          <a:p>
            <a:pPr marL="914400" marR="0" lvl="1" indent="-342900" algn="l" rtl="0">
              <a:lnSpc>
                <a:spcPct val="150000"/>
              </a:lnSpc>
              <a:spcBef>
                <a:spcPts val="0"/>
              </a:spcBef>
              <a:spcAft>
                <a:spcPts val="0"/>
              </a:spcAft>
              <a:buSzPts val="1800"/>
              <a:buChar char="–"/>
            </a:pPr>
            <a:r>
              <a:rPr lang="en-US"/>
              <a:t>Increases Risk</a:t>
            </a:r>
            <a:endParaRPr/>
          </a:p>
        </p:txBody>
      </p:sp>
      <p:sp>
        <p:nvSpPr>
          <p:cNvPr id="769" name="Google Shape;769;p11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If Your Tests Run Sloooooww</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112</a:t>
            </a:fld>
            <a:endParaRPr/>
          </a:p>
        </p:txBody>
      </p:sp>
      <p:sp>
        <p:nvSpPr>
          <p:cNvPr id="775" name="Google Shape;775;p11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Often suggests need for redesign</a:t>
            </a:r>
            <a:endParaRPr/>
          </a:p>
          <a:p>
            <a:pPr marL="457200" marR="0" lvl="0" indent="-342900" algn="l" rtl="0">
              <a:lnSpc>
                <a:spcPct val="150000"/>
              </a:lnSpc>
              <a:spcBef>
                <a:spcPts val="0"/>
              </a:spcBef>
              <a:spcAft>
                <a:spcPts val="0"/>
              </a:spcAft>
              <a:buSzPts val="1800"/>
              <a:buChar char="•"/>
            </a:pPr>
            <a:r>
              <a:rPr lang="en-US"/>
              <a:t>Private methods become public tested methods on another class</a:t>
            </a:r>
            <a:endParaRPr/>
          </a:p>
          <a:p>
            <a:pPr marL="457200" marR="0" lvl="0" indent="-342900" algn="l" rtl="0">
              <a:lnSpc>
                <a:spcPct val="150000"/>
              </a:lnSpc>
              <a:spcBef>
                <a:spcPts val="0"/>
              </a:spcBef>
              <a:spcAft>
                <a:spcPts val="0"/>
              </a:spcAft>
              <a:buSzPts val="1800"/>
              <a:buChar char="•"/>
            </a:pPr>
            <a:r>
              <a:rPr lang="en-US"/>
              <a:t>If absolutely necessary, relax access specifier</a:t>
            </a:r>
            <a:endParaRPr/>
          </a:p>
        </p:txBody>
      </p:sp>
      <p:sp>
        <p:nvSpPr>
          <p:cNvPr id="776" name="Google Shape;776;p11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Behavior</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113</a:t>
            </a:fld>
            <a:endParaRPr/>
          </a:p>
        </p:txBody>
      </p:sp>
      <p:sp>
        <p:nvSpPr>
          <p:cNvPr id="782" name="Google Shape;782;p12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Verifying behavior requires inspecting state</a:t>
            </a:r>
            <a:endParaRPr/>
          </a:p>
          <a:p>
            <a:pPr marL="457200" marR="0" lvl="0" indent="-342900" algn="l" rtl="0">
              <a:lnSpc>
                <a:spcPct val="150000"/>
              </a:lnSpc>
              <a:spcBef>
                <a:spcPts val="0"/>
              </a:spcBef>
              <a:spcAft>
                <a:spcPts val="0"/>
              </a:spcAft>
              <a:buSzPts val="1800"/>
              <a:buChar char="•"/>
            </a:pPr>
            <a:r>
              <a:rPr lang="en-US"/>
              <a:t>Sometimes you wouldn’t normally expose this state</a:t>
            </a:r>
            <a:endParaRPr/>
          </a:p>
          <a:p>
            <a:pPr marL="457200" marR="0" lvl="0" indent="-342900" algn="l" rtl="0">
              <a:lnSpc>
                <a:spcPct val="150000"/>
              </a:lnSpc>
              <a:spcBef>
                <a:spcPts val="0"/>
              </a:spcBef>
              <a:spcAft>
                <a:spcPts val="0"/>
              </a:spcAft>
              <a:buSzPts val="1800"/>
              <a:buChar char="•"/>
            </a:pPr>
            <a:r>
              <a:rPr lang="en-US"/>
              <a:t>Relax access specifier</a:t>
            </a:r>
            <a:endParaRPr/>
          </a:p>
          <a:p>
            <a:pPr marL="914400" marR="0" lvl="1" indent="-342900" algn="l" rtl="0">
              <a:lnSpc>
                <a:spcPct val="150000"/>
              </a:lnSpc>
              <a:spcBef>
                <a:spcPts val="0"/>
              </a:spcBef>
              <a:spcAft>
                <a:spcPts val="0"/>
              </a:spcAft>
              <a:buSzPts val="1800"/>
              <a:buChar char="–"/>
            </a:pPr>
            <a:r>
              <a:rPr lang="en-US"/>
              <a:t>No worries - we have tests!</a:t>
            </a:r>
            <a:endParaRPr/>
          </a:p>
        </p:txBody>
      </p:sp>
      <p:sp>
        <p:nvSpPr>
          <p:cNvPr id="783" name="Google Shape;783;p12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Data</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LEGACY CODE &amp; TDD</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2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115</a:t>
            </a:fld>
            <a:endParaRPr/>
          </a:p>
        </p:txBody>
      </p:sp>
      <p:sp>
        <p:nvSpPr>
          <p:cNvPr id="794" name="Google Shape;794;p12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Existing systems do not have tests</a:t>
            </a:r>
            <a:endParaRPr/>
          </a:p>
          <a:p>
            <a:pPr marL="457200" lvl="0" indent="-342900" algn="l" rtl="0">
              <a:lnSpc>
                <a:spcPct val="150000"/>
              </a:lnSpc>
              <a:spcBef>
                <a:spcPts val="0"/>
              </a:spcBef>
              <a:spcAft>
                <a:spcPts val="0"/>
              </a:spcAft>
              <a:buSzPts val="1800"/>
              <a:buChar char="•"/>
            </a:pPr>
            <a:r>
              <a:rPr lang="en-US"/>
              <a:t>We need tests in order to change code</a:t>
            </a:r>
            <a:endParaRPr/>
          </a:p>
          <a:p>
            <a:pPr marL="457200" lvl="0" indent="-342900" algn="l" rtl="0">
              <a:lnSpc>
                <a:spcPct val="150000"/>
              </a:lnSpc>
              <a:spcBef>
                <a:spcPts val="0"/>
              </a:spcBef>
              <a:spcAft>
                <a:spcPts val="0"/>
              </a:spcAft>
              <a:buSzPts val="1800"/>
              <a:buChar char="•"/>
            </a:pPr>
            <a:r>
              <a:rPr lang="en-US"/>
              <a:t>In order to write tests, we often need to change code</a:t>
            </a:r>
            <a:endParaRPr/>
          </a:p>
        </p:txBody>
      </p:sp>
      <p:sp>
        <p:nvSpPr>
          <p:cNvPr id="795" name="Google Shape;795;p12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It’s a Catch-22</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2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116</a:t>
            </a:fld>
            <a:endParaRPr/>
          </a:p>
        </p:txBody>
      </p:sp>
      <p:sp>
        <p:nvSpPr>
          <p:cNvPr id="801" name="Google Shape;801;p12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Michael Feathers defines it as: code without tests</a:t>
            </a:r>
            <a:endParaRPr/>
          </a:p>
        </p:txBody>
      </p:sp>
      <p:sp>
        <p:nvSpPr>
          <p:cNvPr id="802" name="Google Shape;802;p12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is Legacy Code?</a:t>
            </a:r>
            <a:endParaRPr/>
          </a:p>
        </p:txBody>
      </p:sp>
      <p:pic>
        <p:nvPicPr>
          <p:cNvPr id="803" name="Google Shape;803;p123"/>
          <p:cNvPicPr preferRelativeResize="0"/>
          <p:nvPr/>
        </p:nvPicPr>
        <p:blipFill>
          <a:blip r:embed="rId3">
            <a:alphaModFix/>
          </a:blip>
          <a:stretch>
            <a:fillRect/>
          </a:stretch>
        </p:blipFill>
        <p:spPr>
          <a:xfrm>
            <a:off x="3376263" y="1694146"/>
            <a:ext cx="2391475" cy="3157025"/>
          </a:xfrm>
          <a:prstGeom prst="rect">
            <a:avLst/>
          </a:prstGeom>
          <a:noFill/>
          <a:ln>
            <a:noFill/>
          </a:ln>
        </p:spPr>
      </p:pic>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117</a:t>
            </a:fld>
            <a:endParaRPr/>
          </a:p>
        </p:txBody>
      </p:sp>
      <p:sp>
        <p:nvSpPr>
          <p:cNvPr id="809" name="Google Shape;809;p12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change points</a:t>
            </a:r>
            <a:endParaRPr/>
          </a:p>
          <a:p>
            <a:pPr marL="914400" lvl="1" indent="-342900" algn="l" rtl="0">
              <a:lnSpc>
                <a:spcPct val="150000"/>
              </a:lnSpc>
              <a:spcBef>
                <a:spcPts val="0"/>
              </a:spcBef>
              <a:spcAft>
                <a:spcPts val="0"/>
              </a:spcAft>
              <a:buSzPts val="1800"/>
              <a:buChar char="–"/>
            </a:pPr>
            <a:r>
              <a:rPr lang="en-US"/>
              <a:t>Requires good understanding of system design</a:t>
            </a:r>
            <a:endParaRPr/>
          </a:p>
          <a:p>
            <a:pPr marL="457200" lvl="0" indent="-342900" algn="l" rtl="0">
              <a:lnSpc>
                <a:spcPct val="150000"/>
              </a:lnSpc>
              <a:spcBef>
                <a:spcPts val="0"/>
              </a:spcBef>
              <a:spcAft>
                <a:spcPts val="0"/>
              </a:spcAft>
              <a:buSzPts val="1800"/>
              <a:buChar char="•"/>
            </a:pPr>
            <a:r>
              <a:rPr lang="en-US"/>
              <a:t>Find test points</a:t>
            </a:r>
            <a:endParaRPr/>
          </a:p>
          <a:p>
            <a:pPr marL="914400" lvl="1" indent="-342900" algn="l" rtl="0">
              <a:lnSpc>
                <a:spcPct val="150000"/>
              </a:lnSpc>
              <a:spcBef>
                <a:spcPts val="0"/>
              </a:spcBef>
              <a:spcAft>
                <a:spcPts val="0"/>
              </a:spcAft>
              <a:buSzPts val="1800"/>
              <a:buChar char="–"/>
            </a:pPr>
            <a:r>
              <a:rPr lang="en-US"/>
              <a:t>Based on analysis of effects</a:t>
            </a:r>
            <a:endParaRPr/>
          </a:p>
          <a:p>
            <a:pPr marL="457200" lvl="0" indent="-342900" algn="l" rtl="0">
              <a:lnSpc>
                <a:spcPct val="150000"/>
              </a:lnSpc>
              <a:spcBef>
                <a:spcPts val="0"/>
              </a:spcBef>
              <a:spcAft>
                <a:spcPts val="0"/>
              </a:spcAft>
              <a:buSzPts val="1800"/>
              <a:buChar char="•"/>
            </a:pPr>
            <a:r>
              <a:rPr lang="en-US"/>
              <a:t>Break dependencies using safe refactoring techniques</a:t>
            </a:r>
            <a:endParaRPr/>
          </a:p>
          <a:p>
            <a:pPr marL="457200" lvl="0" indent="-342900" algn="l" rtl="0">
              <a:lnSpc>
                <a:spcPct val="150000"/>
              </a:lnSpc>
              <a:spcBef>
                <a:spcPts val="0"/>
              </a:spcBef>
              <a:spcAft>
                <a:spcPts val="0"/>
              </a:spcAft>
              <a:buSzPts val="1800"/>
              <a:buChar char="•"/>
            </a:pPr>
            <a:r>
              <a:rPr lang="en-US"/>
              <a:t>Write tests</a:t>
            </a:r>
            <a:endParaRPr/>
          </a:p>
          <a:p>
            <a:pPr marL="457200" lvl="0" indent="-342900" algn="l" rtl="0">
              <a:lnSpc>
                <a:spcPct val="150000"/>
              </a:lnSpc>
              <a:spcBef>
                <a:spcPts val="0"/>
              </a:spcBef>
              <a:spcAft>
                <a:spcPts val="0"/>
              </a:spcAft>
              <a:buSzPts val="1800"/>
              <a:buChar char="•"/>
            </a:pPr>
            <a:r>
              <a:rPr lang="en-US"/>
              <a:t>Make changes and refactor</a:t>
            </a:r>
            <a:endParaRPr/>
          </a:p>
        </p:txBody>
      </p:sp>
      <p:sp>
        <p:nvSpPr>
          <p:cNvPr id="810" name="Google Shape;810;p12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Introducing Unit Tests to Legacy Code</a:t>
            </a:r>
            <a:endParaRPr/>
          </a:p>
        </p:txBody>
      </p:sp>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118</a:t>
            </a:fld>
            <a:endParaRPr/>
          </a:p>
        </p:txBody>
      </p:sp>
      <p:sp>
        <p:nvSpPr>
          <p:cNvPr id="816" name="Google Shape;816;p1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method that will change</a:t>
            </a:r>
            <a:endParaRPr/>
          </a:p>
          <a:p>
            <a:pPr marL="914400" lvl="1" indent="-342900" algn="l" rtl="0">
              <a:lnSpc>
                <a:spcPct val="150000"/>
              </a:lnSpc>
              <a:spcBef>
                <a:spcPts val="0"/>
              </a:spcBef>
              <a:spcAft>
                <a:spcPts val="0"/>
              </a:spcAft>
              <a:buSzPts val="1800"/>
              <a:buChar char="–"/>
            </a:pPr>
            <a:r>
              <a:rPr lang="en-US"/>
              <a:t>If it has a return value, examine its callers</a:t>
            </a:r>
            <a:endParaRPr/>
          </a:p>
          <a:p>
            <a:pPr marL="457200" lvl="0" indent="-342900" algn="l" rtl="0">
              <a:lnSpc>
                <a:spcPct val="150000"/>
              </a:lnSpc>
              <a:spcBef>
                <a:spcPts val="0"/>
              </a:spcBef>
              <a:spcAft>
                <a:spcPts val="0"/>
              </a:spcAft>
              <a:buSzPts val="1800"/>
              <a:buChar char="•"/>
            </a:pPr>
            <a:r>
              <a:rPr lang="en-US"/>
              <a:t>Determine if it modifies any values</a:t>
            </a:r>
            <a:endParaRPr/>
          </a:p>
          <a:p>
            <a:pPr marL="914400" lvl="1" indent="-342900" algn="l" rtl="0">
              <a:lnSpc>
                <a:spcPct val="150000"/>
              </a:lnSpc>
              <a:spcBef>
                <a:spcPts val="0"/>
              </a:spcBef>
              <a:spcAft>
                <a:spcPts val="0"/>
              </a:spcAft>
              <a:buSzPts val="1800"/>
              <a:buChar char="–"/>
            </a:pPr>
            <a:r>
              <a:rPr lang="en-US"/>
              <a:t>If so, examine methods that use those values</a:t>
            </a:r>
            <a:endParaRPr/>
          </a:p>
          <a:p>
            <a:pPr marL="914400" lvl="1" indent="-342900" algn="l" rtl="0">
              <a:lnSpc>
                <a:spcPct val="150000"/>
              </a:lnSpc>
              <a:spcBef>
                <a:spcPts val="0"/>
              </a:spcBef>
              <a:spcAft>
                <a:spcPts val="0"/>
              </a:spcAft>
              <a:buSzPts val="1800"/>
              <a:buChar char="–"/>
            </a:pPr>
            <a:r>
              <a:rPr lang="en-US"/>
              <a:t>Also examine methods that use those methods</a:t>
            </a:r>
            <a:endParaRPr/>
          </a:p>
          <a:p>
            <a:pPr marL="914400" lvl="1" indent="-342900" algn="l" rtl="0">
              <a:lnSpc>
                <a:spcPct val="150000"/>
              </a:lnSpc>
              <a:spcBef>
                <a:spcPts val="0"/>
              </a:spcBef>
              <a:spcAft>
                <a:spcPts val="0"/>
              </a:spcAft>
              <a:buSzPts val="1800"/>
              <a:buChar char="–"/>
            </a:pPr>
            <a:r>
              <a:rPr lang="en-US"/>
              <a:t>Make sure you examine super/subclasses</a:t>
            </a:r>
            <a:endParaRPr/>
          </a:p>
          <a:p>
            <a:pPr marL="457200" lvl="0" indent="-342900" algn="l" rtl="0">
              <a:lnSpc>
                <a:spcPct val="150000"/>
              </a:lnSpc>
              <a:spcBef>
                <a:spcPts val="0"/>
              </a:spcBef>
              <a:spcAft>
                <a:spcPts val="0"/>
              </a:spcAft>
              <a:buSzPts val="1800"/>
              <a:buChar char="•"/>
            </a:pPr>
            <a:r>
              <a:rPr lang="en-US"/>
              <a:t>Examine parameters to the methods</a:t>
            </a:r>
            <a:endParaRPr/>
          </a:p>
          <a:p>
            <a:pPr marL="457200" lvl="0" indent="-342900" algn="l" rtl="0">
              <a:lnSpc>
                <a:spcPct val="150000"/>
              </a:lnSpc>
              <a:spcBef>
                <a:spcPts val="0"/>
              </a:spcBef>
              <a:spcAft>
                <a:spcPts val="0"/>
              </a:spcAft>
              <a:buSzPts val="1800"/>
              <a:buChar char="•"/>
            </a:pPr>
            <a:r>
              <a:rPr lang="en-US"/>
              <a:t>Examine global variables and static data modified in any of the identified methods</a:t>
            </a:r>
            <a:endParaRPr/>
          </a:p>
        </p:txBody>
      </p:sp>
      <p:sp>
        <p:nvSpPr>
          <p:cNvPr id="817" name="Google Shape;817;p1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Effects Analysis</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119</a:t>
            </a:fld>
            <a:endParaRPr/>
          </a:p>
        </p:txBody>
      </p:sp>
      <p:sp>
        <p:nvSpPr>
          <p:cNvPr id="823" name="Google Shape;823;p1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Two reasons to break dependencies when putting tests into place</a:t>
            </a:r>
            <a:endParaRPr/>
          </a:p>
          <a:p>
            <a:pPr marL="914400" lvl="1" indent="-342900" algn="l" rtl="0">
              <a:lnSpc>
                <a:spcPct val="150000"/>
              </a:lnSpc>
              <a:spcBef>
                <a:spcPts val="0"/>
              </a:spcBef>
              <a:spcAft>
                <a:spcPts val="0"/>
              </a:spcAft>
              <a:buSzPts val="1800"/>
              <a:buChar char="–"/>
            </a:pPr>
            <a:r>
              <a:rPr lang="en-US"/>
              <a:t>To sense - when we can’t access computation results</a:t>
            </a:r>
            <a:endParaRPr/>
          </a:p>
          <a:p>
            <a:pPr marL="914400" lvl="1" indent="-342900" algn="l" rtl="0">
              <a:lnSpc>
                <a:spcPct val="150000"/>
              </a:lnSpc>
              <a:spcBef>
                <a:spcPts val="0"/>
              </a:spcBef>
              <a:spcAft>
                <a:spcPts val="0"/>
              </a:spcAft>
              <a:buSzPts val="1800"/>
              <a:buChar char="–"/>
            </a:pPr>
            <a:r>
              <a:rPr lang="en-US"/>
              <a:t>To separate - when we can’t get code to run in a test harness</a:t>
            </a:r>
            <a:endParaRPr/>
          </a:p>
          <a:p>
            <a:pPr marL="457200" lvl="0" indent="-342900" algn="l" rtl="0">
              <a:lnSpc>
                <a:spcPct val="150000"/>
              </a:lnSpc>
              <a:spcBef>
                <a:spcPts val="0"/>
              </a:spcBef>
              <a:spcAft>
                <a:spcPts val="0"/>
              </a:spcAft>
              <a:buSzPts val="1800"/>
              <a:buChar char="•"/>
            </a:pPr>
            <a:r>
              <a:rPr lang="en-US"/>
              <a:t>Primary technique - fake collaborators</a:t>
            </a:r>
            <a:endParaRPr/>
          </a:p>
          <a:p>
            <a:pPr marL="914400" lvl="1" indent="-342900" algn="l" rtl="0">
              <a:lnSpc>
                <a:spcPct val="150000"/>
              </a:lnSpc>
              <a:spcBef>
                <a:spcPts val="0"/>
              </a:spcBef>
              <a:spcAft>
                <a:spcPts val="0"/>
              </a:spcAft>
              <a:buSzPts val="1800"/>
              <a:buChar char="–"/>
            </a:pPr>
            <a:r>
              <a:rPr lang="en-US"/>
              <a:t>Impersonate a collaborator of the class under test</a:t>
            </a:r>
            <a:endParaRPr/>
          </a:p>
        </p:txBody>
      </p:sp>
      <p:sp>
        <p:nvSpPr>
          <p:cNvPr id="824" name="Google Shape;824;p1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Breaking Dependencies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yone got any of them arsenal transfer rumours. I need that shit.:  ArsenalFC">
            <a:extLst>
              <a:ext uri="{FF2B5EF4-FFF2-40B4-BE49-F238E27FC236}">
                <a16:creationId xmlns:a16="http://schemas.microsoft.com/office/drawing/2014/main" id="{AD5774DD-2E9F-E044-89A4-7100C5348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6"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24"/>
          <p:cNvSpPr txBox="1">
            <a:spLocks noGrp="1"/>
          </p:cNvSpPr>
          <p:nvPr>
            <p:ph type="title"/>
          </p:nvPr>
        </p:nvSpPr>
        <p:spPr>
          <a:xfrm>
            <a:off x="278320" y="870966"/>
            <a:ext cx="2578608" cy="843534"/>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600" dirty="0">
                <a:latin typeface="Dank Mono" pitchFamily="49" charset="77"/>
              </a:rPr>
              <a:t>Doing TDD</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Google Shape;137;p24"/>
          <p:cNvSpPr txBox="1">
            <a:spLocks noGrp="1"/>
          </p:cNvSpPr>
          <p:nvPr>
            <p:ph type="body" idx="1"/>
          </p:nvPr>
        </p:nvSpPr>
        <p:spPr>
          <a:xfrm>
            <a:off x="-1" y="2038540"/>
            <a:ext cx="4930220" cy="2405444"/>
          </a:xfrm>
          <a:prstGeom prst="rect">
            <a:avLst/>
          </a:prstGeom>
        </p:spPr>
        <p:txBody>
          <a:bodyPr spcFirstLastPara="1" lIns="91425" tIns="91425" rIns="91425" bIns="91425" anchor="t" anchorCtr="0">
            <a:normAutofit/>
          </a:bodyPr>
          <a:lstStyle/>
          <a:p>
            <a:pPr marL="114300" marR="0" lvl="0" indent="0" rtl="0">
              <a:spcBef>
                <a:spcPts val="640"/>
              </a:spcBef>
              <a:spcAft>
                <a:spcPts val="0"/>
              </a:spcAft>
              <a:buSzPts val="1800"/>
              <a:buNone/>
            </a:pPr>
            <a:r>
              <a:rPr lang="en-US" sz="1600" dirty="0">
                <a:latin typeface="Garamond" panose="02020404030301010803" pitchFamily="18" charset="0"/>
              </a:rPr>
              <a:t>A skill which you must </a:t>
            </a:r>
            <a:r>
              <a:rPr lang="en-US" sz="1600" b="1" dirty="0">
                <a:latin typeface="Garamond" panose="02020404030301010803" pitchFamily="18" charset="0"/>
              </a:rPr>
              <a:t>learn and practice</a:t>
            </a:r>
            <a:br>
              <a:rPr lang="en-US" sz="1600" dirty="0">
                <a:latin typeface="Garamond" panose="02020404030301010803" pitchFamily="18" charset="0"/>
              </a:rPr>
            </a:br>
            <a:r>
              <a:rPr lang="en-US" sz="1600" dirty="0">
                <a:latin typeface="Garamond" panose="02020404030301010803" pitchFamily="18" charset="0"/>
              </a:rPr>
              <a:t>      - Expect it to be initially awkward</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Expect some level of addiction</a:t>
            </a:r>
            <a:br>
              <a:rPr lang="en-US" sz="1600" dirty="0">
                <a:latin typeface="Garamond" panose="02020404030301010803" pitchFamily="18" charset="0"/>
              </a:rPr>
            </a:br>
            <a:r>
              <a:rPr lang="en-US" sz="1600" dirty="0">
                <a:latin typeface="Garamond" panose="02020404030301010803" pitchFamily="18" charset="0"/>
              </a:rPr>
              <a:t>      - Fast feedback &amp; Green Tests = more dopamine!</a:t>
            </a:r>
          </a:p>
        </p:txBody>
      </p:sp>
      <p:pic>
        <p:nvPicPr>
          <p:cNvPr id="11" name="Picture 10">
            <a:extLst>
              <a:ext uri="{FF2B5EF4-FFF2-40B4-BE49-F238E27FC236}">
                <a16:creationId xmlns:a16="http://schemas.microsoft.com/office/drawing/2014/main" id="{684547D5-49B8-7549-8938-65000B89C36B}"/>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show="0">
  <p:cSld>
    <p:spTree>
      <p:nvGrpSpPr>
        <p:cNvPr id="1" name="Shape 828"/>
        <p:cNvGrpSpPr/>
        <p:nvPr/>
      </p:nvGrpSpPr>
      <p:grpSpPr>
        <a:xfrm>
          <a:off x="0" y="0"/>
          <a:ext cx="0" cy="0"/>
          <a:chOff x="0" y="0"/>
          <a:chExt cx="0" cy="0"/>
        </a:xfrm>
      </p:grpSpPr>
      <p:sp>
        <p:nvSpPr>
          <p:cNvPr id="829" name="Google Shape;829;p1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120</a:t>
            </a:fld>
            <a:endParaRPr/>
          </a:p>
        </p:txBody>
      </p:sp>
      <p:sp>
        <p:nvSpPr>
          <p:cNvPr id="830" name="Google Shape;830;p1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640"/>
              </a:spcBef>
              <a:spcAft>
                <a:spcPts val="0"/>
              </a:spcAft>
              <a:buSzPts val="1800"/>
              <a:buChar char="•"/>
            </a:pPr>
            <a:r>
              <a:rPr lang="en-US"/>
              <a:t>Code place allowing you to alter behavior</a:t>
            </a:r>
            <a:endParaRPr/>
          </a:p>
          <a:p>
            <a:pPr marL="914400" marR="0" lvl="1" indent="-342900" algn="l" rtl="0">
              <a:lnSpc>
                <a:spcPct val="115000"/>
              </a:lnSpc>
              <a:spcBef>
                <a:spcPts val="0"/>
              </a:spcBef>
              <a:spcAft>
                <a:spcPts val="0"/>
              </a:spcAft>
              <a:buSzPts val="1800"/>
              <a:buChar char="–"/>
            </a:pPr>
            <a:r>
              <a:rPr lang="en-US"/>
              <a:t>Without editing that place</a:t>
            </a:r>
            <a:endParaRPr/>
          </a:p>
          <a:p>
            <a:pPr marL="457200" marR="0" lvl="0" indent="-342900" algn="l" rtl="0">
              <a:lnSpc>
                <a:spcPct val="115000"/>
              </a:lnSpc>
              <a:spcBef>
                <a:spcPts val="0"/>
              </a:spcBef>
              <a:spcAft>
                <a:spcPts val="0"/>
              </a:spcAft>
              <a:buSzPts val="1800"/>
              <a:buChar char="•"/>
            </a:pPr>
            <a:r>
              <a:rPr lang="en-US"/>
              <a:t>Most Java seams based on polymorphism</a:t>
            </a:r>
            <a:endParaRPr/>
          </a:p>
          <a:p>
            <a:pPr marL="914400" marR="0" lvl="1" indent="-342900" algn="l" rtl="0">
              <a:lnSpc>
                <a:spcPct val="115000"/>
              </a:lnSpc>
              <a:spcBef>
                <a:spcPts val="0"/>
              </a:spcBef>
              <a:spcAft>
                <a:spcPts val="0"/>
              </a:spcAft>
              <a:buSzPts val="1800"/>
              <a:buChar char="–"/>
            </a:pPr>
            <a:r>
              <a:rPr lang="en-US"/>
              <a:t>Known as object seams</a:t>
            </a:r>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public int value() {</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if (null == holding)</a:t>
            </a:r>
            <a:endParaRPr sz="1200">
              <a:latin typeface="Consolas"/>
              <a:ea typeface="Consolas"/>
              <a:cs typeface="Consolas"/>
              <a:sym typeface="Consolas"/>
            </a:endParaRPr>
          </a:p>
          <a:p>
            <a:pPr marL="1371600" marR="0" lvl="0" indent="0" algn="l" rtl="0">
              <a:lnSpc>
                <a:spcPct val="100000"/>
              </a:lnSpc>
              <a:spcBef>
                <a:spcPts val="640"/>
              </a:spcBef>
              <a:spcAft>
                <a:spcPts val="0"/>
              </a:spcAft>
              <a:buNone/>
            </a:pPr>
            <a:r>
              <a:rPr lang="en-US" sz="1200">
                <a:latin typeface="Consolas"/>
                <a:ea typeface="Consolas"/>
                <a:cs typeface="Consolas"/>
                <a:sym typeface="Consolas"/>
              </a:rPr>
              <a:t>return 0;</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int price = stockLookupService.price(holding.getSymbol());</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return price * holding.getShares();</a:t>
            </a:r>
            <a:endParaRPr sz="1200">
              <a:latin typeface="Consolas"/>
              <a:ea typeface="Consolas"/>
              <a:cs typeface="Consolas"/>
              <a:sym typeface="Consolas"/>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a:t>
            </a:r>
            <a:endParaRPr sz="1200">
              <a:latin typeface="Consolas"/>
              <a:ea typeface="Consolas"/>
              <a:cs typeface="Consolas"/>
              <a:sym typeface="Consolas"/>
            </a:endParaRPr>
          </a:p>
          <a:p>
            <a:pPr marL="457200" marR="0" lvl="0" indent="-342900" algn="l" rtl="0">
              <a:lnSpc>
                <a:spcPct val="115000"/>
              </a:lnSpc>
              <a:spcBef>
                <a:spcPts val="640"/>
              </a:spcBef>
              <a:spcAft>
                <a:spcPts val="0"/>
              </a:spcAft>
              <a:buSzPts val="1800"/>
              <a:buChar char="•"/>
            </a:pPr>
            <a:r>
              <a:rPr lang="en-US"/>
              <a:t>The call to price() is a seam</a:t>
            </a:r>
            <a:endParaRPr/>
          </a:p>
          <a:p>
            <a:pPr marL="914400" marR="0" lvl="1" indent="-342900" algn="l" rtl="0">
              <a:lnSpc>
                <a:spcPct val="115000"/>
              </a:lnSpc>
              <a:spcBef>
                <a:spcPts val="0"/>
              </a:spcBef>
              <a:spcAft>
                <a:spcPts val="0"/>
              </a:spcAft>
              <a:buSzPts val="1800"/>
              <a:buChar char="–"/>
            </a:pPr>
            <a:r>
              <a:rPr lang="en-US"/>
              <a:t>Can replace the reference stockLookupService</a:t>
            </a:r>
            <a:endParaRPr/>
          </a:p>
        </p:txBody>
      </p:sp>
      <p:sp>
        <p:nvSpPr>
          <p:cNvPr id="831" name="Google Shape;831;p1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Seams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121</a:t>
            </a:fld>
            <a:endParaRPr/>
          </a:p>
        </p:txBody>
      </p:sp>
      <p:sp>
        <p:nvSpPr>
          <p:cNvPr id="837" name="Google Shape;837;p1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Any manual edits are error prone!</a:t>
            </a:r>
            <a:endParaRPr/>
          </a:p>
          <a:p>
            <a:pPr marL="457200" marR="0" lvl="0" indent="-342900" algn="l" rtl="0">
              <a:lnSpc>
                <a:spcPct val="150000"/>
              </a:lnSpc>
              <a:spcBef>
                <a:spcPts val="0"/>
              </a:spcBef>
              <a:spcAft>
                <a:spcPts val="0"/>
              </a:spcAft>
              <a:buSzPts val="1800"/>
              <a:buChar char="•"/>
            </a:pPr>
            <a:r>
              <a:rPr lang="en-US"/>
              <a:t>Rely on your IDE refactoring where possible</a:t>
            </a:r>
            <a:endParaRPr/>
          </a:p>
          <a:p>
            <a:pPr marL="457200" marR="0" lvl="0" indent="-342900" algn="l" rtl="0">
              <a:lnSpc>
                <a:spcPct val="150000"/>
              </a:lnSpc>
              <a:spcBef>
                <a:spcPts val="0"/>
              </a:spcBef>
              <a:spcAft>
                <a:spcPts val="0"/>
              </a:spcAft>
              <a:buSzPts val="1800"/>
              <a:buChar char="•"/>
            </a:pPr>
            <a:r>
              <a:rPr lang="en-US"/>
              <a:t>May need to manual refactor before you are able to write tests</a:t>
            </a:r>
            <a:endParaRPr/>
          </a:p>
          <a:p>
            <a:pPr marL="457200" marR="0" lvl="0" indent="-342900" algn="l" rtl="0">
              <a:lnSpc>
                <a:spcPct val="150000"/>
              </a:lnSpc>
              <a:spcBef>
                <a:spcPts val="0"/>
              </a:spcBef>
              <a:spcAft>
                <a:spcPts val="0"/>
              </a:spcAft>
              <a:buSzPts val="1800"/>
              <a:buChar char="•"/>
            </a:pPr>
            <a:r>
              <a:rPr lang="en-US"/>
              <a:t>Don’t do more than one thing at a time</a:t>
            </a:r>
            <a:endParaRPr/>
          </a:p>
          <a:p>
            <a:pPr marL="914400" marR="0" lvl="1" indent="-342900" algn="l" rtl="0">
              <a:lnSpc>
                <a:spcPct val="150000"/>
              </a:lnSpc>
              <a:spcBef>
                <a:spcPts val="0"/>
              </a:spcBef>
              <a:spcAft>
                <a:spcPts val="0"/>
              </a:spcAft>
              <a:buSzPts val="1800"/>
              <a:buChar char="–"/>
            </a:pPr>
            <a:r>
              <a:rPr lang="en-US"/>
              <a:t>Be hyper-aware of the impact of each keystroke</a:t>
            </a:r>
            <a:endParaRPr/>
          </a:p>
          <a:p>
            <a:pPr marL="914400" marR="0" lvl="1" indent="-342900" algn="l" rtl="0">
              <a:lnSpc>
                <a:spcPct val="150000"/>
              </a:lnSpc>
              <a:spcBef>
                <a:spcPts val="0"/>
              </a:spcBef>
              <a:spcAft>
                <a:spcPts val="0"/>
              </a:spcAft>
              <a:buSzPts val="1800"/>
              <a:buChar char="–"/>
            </a:pPr>
            <a:r>
              <a:rPr lang="en-US"/>
              <a:t>Single-goal editing</a:t>
            </a:r>
            <a:endParaRPr/>
          </a:p>
        </p:txBody>
      </p:sp>
      <p:sp>
        <p:nvSpPr>
          <p:cNvPr id="838" name="Google Shape;838;p1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Safely</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2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122</a:t>
            </a:fld>
            <a:endParaRPr/>
          </a:p>
        </p:txBody>
      </p:sp>
      <p:sp>
        <p:nvSpPr>
          <p:cNvPr id="844" name="Google Shape;844;p12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45" name="Google Shape;845;p12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Get Code Under Test</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3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123</a:t>
            </a:fld>
            <a:endParaRPr/>
          </a:p>
        </p:txBody>
      </p:sp>
      <p:sp>
        <p:nvSpPr>
          <p:cNvPr id="851" name="Google Shape;851;p13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dirty="0"/>
              <a:t>Break Out Method Object</a:t>
            </a:r>
            <a:endParaRPr dirty="0"/>
          </a:p>
          <a:p>
            <a:pPr marL="914400" lvl="1" indent="-342900" algn="l" rtl="0">
              <a:lnSpc>
                <a:spcPct val="150000"/>
              </a:lnSpc>
              <a:spcBef>
                <a:spcPts val="0"/>
              </a:spcBef>
              <a:spcAft>
                <a:spcPts val="0"/>
              </a:spcAft>
              <a:buSzPts val="1800"/>
              <a:buChar char="–"/>
            </a:pPr>
            <a:r>
              <a:rPr lang="en-US" dirty="0"/>
              <a:t>Move a large method to new class</a:t>
            </a:r>
            <a:endParaRPr dirty="0"/>
          </a:p>
          <a:p>
            <a:pPr marL="914400" lvl="1" indent="-342900" algn="l" rtl="0">
              <a:lnSpc>
                <a:spcPct val="150000"/>
              </a:lnSpc>
              <a:spcBef>
                <a:spcPts val="0"/>
              </a:spcBef>
              <a:spcAft>
                <a:spcPts val="0"/>
              </a:spcAft>
              <a:buSzPts val="1800"/>
              <a:buChar char="–"/>
            </a:pPr>
            <a:r>
              <a:rPr lang="en-US" dirty="0"/>
              <a:t>Local variables in original method become fields</a:t>
            </a:r>
            <a:endParaRPr dirty="0"/>
          </a:p>
          <a:p>
            <a:pPr marL="457200" lvl="0" indent="-342900" algn="l" rtl="0">
              <a:lnSpc>
                <a:spcPct val="150000"/>
              </a:lnSpc>
              <a:spcBef>
                <a:spcPts val="0"/>
              </a:spcBef>
              <a:spcAft>
                <a:spcPts val="0"/>
              </a:spcAft>
              <a:buSzPts val="1800"/>
              <a:buChar char="•"/>
            </a:pPr>
            <a:r>
              <a:rPr lang="en-US" dirty="0"/>
              <a:t>Extract Interface</a:t>
            </a:r>
            <a:endParaRPr dirty="0"/>
          </a:p>
          <a:p>
            <a:pPr marL="914400" lvl="1" indent="-342900" algn="l" rtl="0">
              <a:lnSpc>
                <a:spcPct val="150000"/>
              </a:lnSpc>
              <a:spcBef>
                <a:spcPts val="0"/>
              </a:spcBef>
              <a:spcAft>
                <a:spcPts val="0"/>
              </a:spcAft>
              <a:buSzPts val="1800"/>
              <a:buChar char="–"/>
            </a:pPr>
            <a:r>
              <a:rPr lang="en-US" dirty="0"/>
              <a:t>Create an Interface for some subset of methods</a:t>
            </a:r>
            <a:endParaRPr dirty="0"/>
          </a:p>
          <a:p>
            <a:pPr marL="914400" lvl="1" indent="-342900" algn="l" rtl="0">
              <a:lnSpc>
                <a:spcPct val="150000"/>
              </a:lnSpc>
              <a:spcBef>
                <a:spcPts val="0"/>
              </a:spcBef>
              <a:spcAft>
                <a:spcPts val="0"/>
              </a:spcAft>
              <a:buSzPts val="1800"/>
              <a:buChar char="–"/>
            </a:pPr>
            <a:r>
              <a:rPr lang="en-US" dirty="0"/>
              <a:t>Create fake based upon this interface</a:t>
            </a:r>
            <a:endParaRPr dirty="0"/>
          </a:p>
          <a:p>
            <a:pPr marL="457200" lvl="0" indent="-342900" algn="l" rtl="0">
              <a:lnSpc>
                <a:spcPct val="150000"/>
              </a:lnSpc>
              <a:spcBef>
                <a:spcPts val="0"/>
              </a:spcBef>
              <a:spcAft>
                <a:spcPts val="0"/>
              </a:spcAft>
              <a:buSzPts val="1800"/>
              <a:buChar char="•"/>
            </a:pPr>
            <a:r>
              <a:rPr lang="en-US" dirty="0"/>
              <a:t>Introduce Instance Delegator</a:t>
            </a:r>
            <a:endParaRPr dirty="0"/>
          </a:p>
          <a:p>
            <a:pPr marL="914400" lvl="1" indent="-342900" algn="l" rtl="0">
              <a:lnSpc>
                <a:spcPct val="150000"/>
              </a:lnSpc>
              <a:spcBef>
                <a:spcPts val="0"/>
              </a:spcBef>
              <a:spcAft>
                <a:spcPts val="0"/>
              </a:spcAft>
              <a:buSzPts val="1800"/>
              <a:buChar char="–"/>
            </a:pPr>
            <a:r>
              <a:rPr lang="en-US" dirty="0"/>
              <a:t>Solves problem of “static cling”</a:t>
            </a:r>
            <a:endParaRPr dirty="0"/>
          </a:p>
          <a:p>
            <a:pPr marL="914400" lvl="1" indent="-342900" algn="l" rtl="0">
              <a:lnSpc>
                <a:spcPct val="150000"/>
              </a:lnSpc>
              <a:spcBef>
                <a:spcPts val="0"/>
              </a:spcBef>
              <a:spcAft>
                <a:spcPts val="0"/>
              </a:spcAft>
              <a:buSzPts val="1800"/>
              <a:buChar char="–"/>
            </a:pPr>
            <a:r>
              <a:rPr lang="en-US" dirty="0"/>
              <a:t>Opposite of Expose Static Method</a:t>
            </a:r>
            <a:endParaRPr dirty="0"/>
          </a:p>
        </p:txBody>
      </p:sp>
      <p:sp>
        <p:nvSpPr>
          <p:cNvPr id="852" name="Google Shape;852;p1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Some Dependency Breaking Techniques</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12592" b="12592"/>
          <a:stretch/>
        </p:blipFill>
        <p:spPr bwMode="auto">
          <a:xfrm>
            <a:off x="20" y="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Gilded Rose</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err="1">
                <a:solidFill>
                  <a:schemeClr val="tx1"/>
                </a:solidFill>
                <a:latin typeface="Dank Mono" pitchFamily="49" charset="77"/>
              </a:rPr>
              <a:t>xx_gilded_rose</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70106444"/>
      </p:ext>
    </p:extLst>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pic>
        <p:nvPicPr>
          <p:cNvPr id="16" name="Picture 2">
            <a:extLst>
              <a:ext uri="{FF2B5EF4-FFF2-40B4-BE49-F238E27FC236}">
                <a16:creationId xmlns:a16="http://schemas.microsoft.com/office/drawing/2014/main" id="{5D089054-2876-FF49-B696-57C804B528F7}"/>
              </a:ext>
            </a:extLst>
          </p:cNvPr>
          <p:cNvPicPr>
            <a:picLocks noChangeAspect="1" noChangeArrowheads="1"/>
          </p:cNvPicPr>
          <p:nvPr/>
        </p:nvPicPr>
        <p:blipFill>
          <a:blip r:embed="rId3"/>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B8A17A3-6FB0-8649-A5B6-9D4AE823B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95;p41">
            <a:extLst>
              <a:ext uri="{FF2B5EF4-FFF2-40B4-BE49-F238E27FC236}">
                <a16:creationId xmlns:a16="http://schemas.microsoft.com/office/drawing/2014/main" id="{0DF6AA3A-C9D1-824A-8B52-8476F975EDDF}"/>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987A9257-6668-AA4D-97CE-3026CDE33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58D400-1805-F846-9E88-F2B897D35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1A50008-CFB6-4448-B8BD-B95193A7DEE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17680235"/>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Title 1">
            <a:extLst>
              <a:ext uri="{FF2B5EF4-FFF2-40B4-BE49-F238E27FC236}">
                <a16:creationId xmlns:a16="http://schemas.microsoft.com/office/drawing/2014/main" id="{05FF4914-239F-424C-8B82-7A4803B91A99}"/>
              </a:ext>
            </a:extLst>
          </p:cNvPr>
          <p:cNvSpPr>
            <a:spLocks noGrp="1"/>
          </p:cNvSpPr>
          <p:nvPr>
            <p:ph type="title"/>
          </p:nvPr>
        </p:nvSpPr>
        <p:spPr/>
        <p:txBody>
          <a:bodyPr/>
          <a:lstStyle/>
          <a:p>
            <a:endParaRPr lang="en-US"/>
          </a:p>
        </p:txBody>
      </p:sp>
      <p:pic>
        <p:nvPicPr>
          <p:cNvPr id="9" name="Picture 2" descr="ＳＰＲＩＮＧ ＣＨＩＬＬ - YouTube">
            <a:extLst>
              <a:ext uri="{FF2B5EF4-FFF2-40B4-BE49-F238E27FC236}">
                <a16:creationId xmlns:a16="http://schemas.microsoft.com/office/drawing/2014/main" id="{8E96187D-8351-854B-B76E-E879787C8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25FFAA-9B20-1C4D-AF3B-4CADF859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73;p65">
            <a:extLst>
              <a:ext uri="{FF2B5EF4-FFF2-40B4-BE49-F238E27FC236}">
                <a16:creationId xmlns:a16="http://schemas.microsoft.com/office/drawing/2014/main" id="{D6928C03-DB9F-F242-B731-C8CA835BA535}"/>
              </a:ext>
            </a:extLst>
          </p:cNvPr>
          <p:cNvSpPr txBox="1">
            <a:spLocks/>
          </p:cNvSpPr>
          <p:nvPr/>
        </p:nvSpPr>
        <p:spPr>
          <a:xfrm>
            <a:off x="392906" y="319462"/>
            <a:ext cx="8408194" cy="558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en-US" sz="3200">
                <a:solidFill>
                  <a:schemeClr val="tx1">
                    <a:lumMod val="85000"/>
                    <a:lumOff val="15000"/>
                  </a:schemeClr>
                </a:solidFill>
                <a:latin typeface="Dank Mono" pitchFamily="49" charset="77"/>
              </a:rPr>
              <a:t>BREAK</a:t>
            </a:r>
            <a:endParaRPr lang="en-US" sz="3200" dirty="0">
              <a:solidFill>
                <a:schemeClr val="tx1">
                  <a:lumMod val="85000"/>
                  <a:lumOff val="15000"/>
                </a:schemeClr>
              </a:solidFill>
              <a:latin typeface="Dank Mono" pitchFamily="49" charset="77"/>
            </a:endParaRPr>
          </a:p>
        </p:txBody>
      </p:sp>
      <p:cxnSp>
        <p:nvCxnSpPr>
          <p:cNvPr id="12" name="Straight Connector 11">
            <a:extLst>
              <a:ext uri="{FF2B5EF4-FFF2-40B4-BE49-F238E27FC236}">
                <a16:creationId xmlns:a16="http://schemas.microsoft.com/office/drawing/2014/main" id="{3ADF3940-52D6-B949-9F59-CDDBB926F4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61120-7FCC-C642-9FD3-7A4C5487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E81F49-76D8-964E-B22F-B5CA04FE519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67B5B7F-9F73-0A4A-840B-7AB17A34B58D}"/>
              </a:ext>
            </a:extLst>
          </p:cNvPr>
          <p:cNvPicPr>
            <a:picLocks noChangeAspect="1" noChangeArrowheads="1"/>
          </p:cNvPicPr>
          <p:nvPr/>
        </p:nvPicPr>
        <p:blipFill>
          <a:blip r:embed="rId3"/>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F97C85B-44B1-944F-ACC3-FF61AD4A1854}"/>
              </a:ext>
            </a:extLst>
          </p:cNvPr>
          <p:cNvSpPr>
            <a:spLocks noGrp="1"/>
          </p:cNvSpPr>
          <p:nvPr>
            <p:ph type="title"/>
          </p:nvPr>
        </p:nvSpPr>
        <p:spPr>
          <a:xfrm>
            <a:off x="87707" y="4029435"/>
            <a:ext cx="5560645" cy="564162"/>
          </a:xfrm>
        </p:spPr>
        <p:txBody>
          <a:bodyPr vert="horz" lIns="91440" tIns="45720" rIns="91440" bIns="45720" rtlCol="0" anchor="b">
            <a:normAutofit/>
          </a:body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TypeScript Overview</a:t>
            </a:r>
          </a:p>
        </p:txBody>
      </p:sp>
      <p:sp>
        <p:nvSpPr>
          <p:cNvPr id="25" name="Rectangle 24">
            <a:extLst>
              <a:ext uri="{FF2B5EF4-FFF2-40B4-BE49-F238E27FC236}">
                <a16:creationId xmlns:a16="http://schemas.microsoft.com/office/drawing/2014/main" id="{249B2E6D-F97A-DC4C-BBE4-12C635BD10B1}"/>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00_typescript</a:t>
            </a:r>
            <a:endParaRPr lang="en-US" i="1" dirty="0">
              <a:solidFill>
                <a:schemeClr val="tx1"/>
              </a:solidFill>
            </a:endParaRPr>
          </a:p>
        </p:txBody>
      </p:sp>
      <p:pic>
        <p:nvPicPr>
          <p:cNvPr id="31" name="Picture 30">
            <a:extLst>
              <a:ext uri="{FF2B5EF4-FFF2-40B4-BE49-F238E27FC236}">
                <a16:creationId xmlns:a16="http://schemas.microsoft.com/office/drawing/2014/main" id="{DE4FB3BB-BDE7-6748-88DA-4D1304CB900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1"/>
        <p:cNvGrpSpPr/>
        <p:nvPr/>
      </p:nvGrpSpPr>
      <p:grpSpPr>
        <a:xfrm>
          <a:off x="0" y="0"/>
          <a:ext cx="0" cy="0"/>
          <a:chOff x="0" y="0"/>
          <a:chExt cx="0" cy="0"/>
        </a:xfrm>
      </p:grpSpPr>
      <p:sp>
        <p:nvSpPr>
          <p:cNvPr id="13321"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amp;quot;I fear not the man who has practiced 10,000 kicks once but i fear  the man who has practiced one kick 10,000 times.&amp;quot;: GetMotivated">
            <a:extLst>
              <a:ext uri="{FF2B5EF4-FFF2-40B4-BE49-F238E27FC236}">
                <a16:creationId xmlns:a16="http://schemas.microsoft.com/office/drawing/2014/main" id="{4DF82CE5-35E9-2944-988F-F81D318D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3" b="-3"/>
          <a:stretch/>
        </p:blipFill>
        <p:spPr bwMode="auto">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 name="Google Shape;138;p24">
            <a:extLst>
              <a:ext uri="{FF2B5EF4-FFF2-40B4-BE49-F238E27FC236}">
                <a16:creationId xmlns:a16="http://schemas.microsoft.com/office/drawing/2014/main" id="{362B5A27-B1D7-C74A-A554-8A34CDA95F8D}"/>
              </a:ext>
            </a:extLst>
          </p:cNvPr>
          <p:cNvSpPr txBox="1">
            <a:spLocks noGrp="1"/>
          </p:cNvSpPr>
          <p:nvPr>
            <p:ph type="title"/>
          </p:nvPr>
        </p:nvSpPr>
        <p:spPr>
          <a:xfrm>
            <a:off x="5271372" y="2073897"/>
            <a:ext cx="3827281" cy="893484"/>
          </a:xfrm>
          <a:prstGeom prst="rect">
            <a:avLst/>
          </a:prstGeom>
        </p:spPr>
        <p:txBody>
          <a:bodyPr spcFirstLastPara="1" lIns="91425" tIns="91425" rIns="91425" bIns="91425" anchor="b" anchorCtr="0">
            <a:noAutofit/>
          </a:bodyPr>
          <a:lstStyle/>
          <a:p>
            <a:pPr marL="0" lvl="0" indent="0" algn="ctr" rtl="0">
              <a:spcBef>
                <a:spcPts val="0"/>
              </a:spcBef>
              <a:spcAft>
                <a:spcPts val="0"/>
              </a:spcAft>
              <a:buNone/>
            </a:pPr>
            <a:r>
              <a:rPr lang="en-US" sz="5200" b="1" dirty="0">
                <a:solidFill>
                  <a:schemeClr val="tx1"/>
                </a:solidFill>
                <a:latin typeface="Dank Mono" pitchFamily="49" charset="77"/>
              </a:rPr>
              <a:t>Kata</a:t>
            </a:r>
          </a:p>
        </p:txBody>
      </p:sp>
      <p:pic>
        <p:nvPicPr>
          <p:cNvPr id="30" name="Picture 29">
            <a:extLst>
              <a:ext uri="{FF2B5EF4-FFF2-40B4-BE49-F238E27FC236}">
                <a16:creationId xmlns:a16="http://schemas.microsoft.com/office/drawing/2014/main" id="{03255908-B3CC-444E-992B-35AD78E634E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35758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zz buzz in q | Reading room | Learn | documentation for kdb+ and q - Kdb+  and q documentation">
            <a:extLst>
              <a:ext uri="{FF2B5EF4-FFF2-40B4-BE49-F238E27FC236}">
                <a16:creationId xmlns:a16="http://schemas.microsoft.com/office/drawing/2014/main" id="{0F597E27-A97D-F343-BA01-E89DCC43A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r="1582" b="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a:solidFill>
                  <a:schemeClr val="tx1">
                    <a:lumMod val="85000"/>
                    <a:lumOff val="15000"/>
                  </a:schemeClr>
                </a:solidFill>
                <a:latin typeface="Dank Mono" pitchFamily="49" charset="77"/>
                <a:ea typeface="+mj-ea"/>
                <a:cs typeface="+mj-cs"/>
              </a:rPr>
              <a:t>Kata: Fizz Buzz</a:t>
            </a:r>
            <a:endParaRPr lang="en-US" kern="1200" dirty="0">
              <a:solidFill>
                <a:schemeClr val="tx1">
                  <a:lumMod val="85000"/>
                  <a:lumOff val="15000"/>
                </a:schemeClr>
              </a:solidFill>
              <a:latin typeface="Dank Mono" pitchFamily="49" charset="77"/>
              <a:ea typeface="+mj-ea"/>
              <a:cs typeface="+mj-cs"/>
            </a:endParaRP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5889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4" descr="Eight Simple Estate Planning Review Items for 2019 | Wealth Management">
            <a:extLst>
              <a:ext uri="{FF2B5EF4-FFF2-40B4-BE49-F238E27FC236}">
                <a16:creationId xmlns:a16="http://schemas.microsoft.com/office/drawing/2014/main" id="{CD1BB96E-03F4-C347-9BDD-71DF1342E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7D829D-7E82-3241-B59C-B51D52295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3;p32">
            <a:extLst>
              <a:ext uri="{FF2B5EF4-FFF2-40B4-BE49-F238E27FC236}">
                <a16:creationId xmlns:a16="http://schemas.microsoft.com/office/drawing/2014/main" id="{917A52ED-A747-4E40-AF14-4E956A936D99}"/>
              </a:ext>
            </a:extLst>
          </p:cNvPr>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F578C546-995A-6E48-B8F6-DADC41956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79">
            <a:extLst>
              <a:ext uri="{FF2B5EF4-FFF2-40B4-BE49-F238E27FC236}">
                <a16:creationId xmlns:a16="http://schemas.microsoft.com/office/drawing/2014/main" id="{B0BB9056-7146-CC47-96A9-86EF5F6322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855B8-3469-B248-8991-AC637F60342E}"/>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nterruptions Negatively Affect Quality of Work">
            <a:extLst>
              <a:ext uri="{FF2B5EF4-FFF2-40B4-BE49-F238E27FC236}">
                <a16:creationId xmlns:a16="http://schemas.microsoft.com/office/drawing/2014/main" id="{DAAF31B1-AC70-F04C-A56C-E3B320FEC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61;p36">
            <a:extLst>
              <a:ext uri="{FF2B5EF4-FFF2-40B4-BE49-F238E27FC236}">
                <a16:creationId xmlns:a16="http://schemas.microsoft.com/office/drawing/2014/main" id="{1C0238A6-612C-0949-819B-2D90CDBF6BFB}"/>
              </a:ext>
            </a:extLst>
          </p:cNvPr>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tx1"/>
                </a:solidFill>
                <a:latin typeface="Dank Mono" pitchFamily="49" charset="77"/>
                <a:ea typeface="+mj-ea"/>
                <a:cs typeface="+mj-cs"/>
              </a:rPr>
              <a:t>BREAK</a:t>
            </a:r>
          </a:p>
        </p:txBody>
      </p:sp>
      <p:sp>
        <p:nvSpPr>
          <p:cNvPr id="33"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179F34-4469-8744-A003-312E069013E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83"/>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6386" name="Picture 2" descr="The 5 Basic Steps to Becoming More Efficient – Teodesk">
            <a:extLst>
              <a:ext uri="{FF2B5EF4-FFF2-40B4-BE49-F238E27FC236}">
                <a16:creationId xmlns:a16="http://schemas.microsoft.com/office/drawing/2014/main" id="{E4CEAA82-166D-3E44-BB59-97080E104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6" r="-1" b="17007"/>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Google Shape;186;p31"/>
          <p:cNvSpPr txBox="1">
            <a:spLocks noGrp="1"/>
          </p:cNvSpPr>
          <p:nvPr>
            <p:ph type="title"/>
          </p:nvPr>
        </p:nvSpPr>
        <p:spPr>
          <a:xfrm>
            <a:off x="414783" y="3756812"/>
            <a:ext cx="2383281"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dirty="0">
                <a:solidFill>
                  <a:schemeClr val="bg1"/>
                </a:solidFill>
                <a:latin typeface="Garamond" panose="02020404030301010803" pitchFamily="18" charset="0"/>
              </a:rPr>
              <a:t>TDD Steps</a:t>
            </a:r>
          </a:p>
        </p:txBody>
      </p:sp>
      <p:cxnSp>
        <p:nvCxnSpPr>
          <p:cNvPr id="258" name="Straight Connector 25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5" name="Google Shape;185;p31"/>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Autofit/>
          </a:bodyPr>
          <a:lstStyle/>
          <a:p>
            <a:pPr marL="114300" lvl="0" indent="0" rtl="0">
              <a:lnSpc>
                <a:spcPct val="90000"/>
              </a:lnSpc>
              <a:spcBef>
                <a:spcPts val="640"/>
              </a:spcBef>
              <a:spcAft>
                <a:spcPts val="0"/>
              </a:spcAft>
              <a:buSzPts val="1800"/>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indent="0">
              <a:lnSpc>
                <a:spcPct val="90000"/>
              </a:lnSpc>
              <a:spcBef>
                <a:spcPts val="0"/>
              </a:spcBef>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lvl="0" indent="0">
              <a:lnSpc>
                <a:spcPct val="90000"/>
              </a:lnSpc>
              <a:spcBef>
                <a:spcPts val="0"/>
              </a:spcBef>
              <a:buNone/>
            </a:pPr>
            <a:r>
              <a:rPr lang="en-US" sz="1400" dirty="0">
                <a:solidFill>
                  <a:schemeClr val="bg1"/>
                </a:solidFill>
                <a:latin typeface="Dank Mono" pitchFamily="49" charset="77"/>
              </a:rPr>
              <a:t>…</a:t>
            </a:r>
          </a:p>
        </p:txBody>
      </p:sp>
      <p:pic>
        <p:nvPicPr>
          <p:cNvPr id="14" name="Picture 13">
            <a:extLst>
              <a:ext uri="{FF2B5EF4-FFF2-40B4-BE49-F238E27FC236}">
                <a16:creationId xmlns:a16="http://schemas.microsoft.com/office/drawing/2014/main" id="{8D06F159-591A-B240-9FFD-AA94F732533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15 Years Software Engineering</a:t>
            </a:r>
            <a:endParaRPr lang="en-US" sz="1500" kern="120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dirty="0">
                <a:solidFill>
                  <a:schemeClr val="bg1"/>
                </a:solidFill>
                <a:latin typeface="Dank Mono" pitchFamily="49" charset="77"/>
                <a:ea typeface="+mj-ea"/>
                <a:cs typeface="+mj-cs"/>
              </a:rPr>
              <a:t>Justin Beall</a:t>
            </a: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1035" y="482599"/>
            <a:ext cx="4241928"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2C8872-7572-624B-874C-09F83CE5FBB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532"/>
          <a:stretch/>
        </p:blipFill>
        <p:spPr bwMode="auto">
          <a:xfrm>
            <a:off x="9427" y="-32993"/>
            <a:ext cx="3349444" cy="3116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633229-67FB-3240-B5DC-672B8074EF75}"/>
              </a:ext>
            </a:extLst>
          </p:cNvPr>
          <p:cNvPicPr>
            <a:picLocks noChangeAspect="1"/>
          </p:cNvPicPr>
          <p:nvPr/>
        </p:nvPicPr>
        <p:blipFill>
          <a:blip r:embed="rId4"/>
          <a:stretch>
            <a:fillRect/>
          </a:stretch>
        </p:blipFill>
        <p:spPr>
          <a:xfrm>
            <a:off x="3708400" y="801475"/>
            <a:ext cx="4216400" cy="1447800"/>
          </a:xfrm>
          <a:prstGeom prst="rect">
            <a:avLst/>
          </a:prstGeom>
        </p:spPr>
      </p:pic>
      <p:pic>
        <p:nvPicPr>
          <p:cNvPr id="4" name="Picture 3">
            <a:extLst>
              <a:ext uri="{FF2B5EF4-FFF2-40B4-BE49-F238E27FC236}">
                <a16:creationId xmlns:a16="http://schemas.microsoft.com/office/drawing/2014/main" id="{08A720B2-CBDB-D146-808C-9F19345F6991}"/>
              </a:ext>
            </a:extLst>
          </p:cNvPr>
          <p:cNvPicPr>
            <a:picLocks noChangeAspect="1"/>
          </p:cNvPicPr>
          <p:nvPr/>
        </p:nvPicPr>
        <p:blipFill>
          <a:blip r:embed="rId5"/>
          <a:stretch>
            <a:fillRect/>
          </a:stretch>
        </p:blipFill>
        <p:spPr>
          <a:xfrm>
            <a:off x="1168407" y="3154772"/>
            <a:ext cx="6705600" cy="1917700"/>
          </a:xfrm>
          <a:prstGeom prst="rect">
            <a:avLst/>
          </a:prstGeom>
        </p:spPr>
      </p:pic>
      <p:pic>
        <p:nvPicPr>
          <p:cNvPr id="15" name="Picture 14">
            <a:extLst>
              <a:ext uri="{FF2B5EF4-FFF2-40B4-BE49-F238E27FC236}">
                <a16:creationId xmlns:a16="http://schemas.microsoft.com/office/drawing/2014/main" id="{50418F8A-D084-C845-AD9A-423D027B69C7}"/>
              </a:ext>
            </a:extLst>
          </p:cNvPr>
          <p:cNvPicPr>
            <a:picLocks noChangeAspect="1"/>
          </p:cNvPicPr>
          <p:nvPr/>
        </p:nvPicPr>
        <p:blipFill>
          <a:blip r:embed="rId6"/>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04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fontAlgn="base"/>
            <a:r>
              <a:rPr lang="en-US" dirty="0">
                <a:latin typeface="Garamond" panose="02020404030301010803" pitchFamily="18" charset="0"/>
              </a:rPr>
              <a:t>TDD Guided by ZOMBIES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Google Shape;123;p22"/>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Z</a:t>
            </a:r>
            <a:r>
              <a:rPr lang="en-US" dirty="0">
                <a:latin typeface="Dank Mono" pitchFamily="49" charset="77"/>
              </a:rPr>
              <a:t> – Zero</a:t>
            </a:r>
            <a:br>
              <a:rPr lang="en-US" dirty="0">
                <a:latin typeface="Dank Mono" pitchFamily="49" charset="77"/>
              </a:rPr>
            </a:br>
            <a:r>
              <a:rPr lang="en-US" b="1" dirty="0">
                <a:latin typeface="Dank Mono" pitchFamily="49" charset="77"/>
              </a:rPr>
              <a:t>O</a:t>
            </a:r>
            <a:r>
              <a:rPr lang="en-US" dirty="0">
                <a:latin typeface="Dank Mono" pitchFamily="49" charset="77"/>
              </a:rPr>
              <a:t> – One</a:t>
            </a:r>
            <a:br>
              <a:rPr lang="en-US" dirty="0">
                <a:latin typeface="Dank Mono" pitchFamily="49" charset="77"/>
              </a:rPr>
            </a:br>
            <a:r>
              <a:rPr lang="en-US" b="1" dirty="0">
                <a:latin typeface="Dank Mono" pitchFamily="49" charset="77"/>
              </a:rPr>
              <a:t>M</a:t>
            </a:r>
            <a:r>
              <a:rPr lang="en-US" dirty="0">
                <a:latin typeface="Dank Mono" pitchFamily="49" charset="77"/>
              </a:rPr>
              <a:t> – Many (or More complex)</a:t>
            </a:r>
            <a:br>
              <a:rPr lang="en-US" dirty="0">
                <a:latin typeface="Dank Mono" pitchFamily="49" charset="77"/>
              </a:rPr>
            </a:br>
            <a:r>
              <a:rPr lang="en-US" b="1" dirty="0">
                <a:latin typeface="Dank Mono" pitchFamily="49" charset="77"/>
              </a:rPr>
              <a:t>B</a:t>
            </a:r>
            <a:r>
              <a:rPr lang="en-US" dirty="0">
                <a:latin typeface="Dank Mono" pitchFamily="49" charset="77"/>
              </a:rPr>
              <a:t> – Boundary Behaviors</a:t>
            </a:r>
            <a:br>
              <a:rPr lang="en-US" dirty="0">
                <a:latin typeface="Dank Mono" pitchFamily="49" charset="77"/>
              </a:rPr>
            </a:br>
            <a:r>
              <a:rPr lang="en-US" b="1" dirty="0">
                <a:latin typeface="Dank Mono" pitchFamily="49" charset="77"/>
              </a:rPr>
              <a:t>I</a:t>
            </a:r>
            <a:r>
              <a:rPr lang="en-US" dirty="0">
                <a:latin typeface="Dank Mono" pitchFamily="49" charset="77"/>
              </a:rPr>
              <a:t> – Interface definition</a:t>
            </a:r>
            <a:br>
              <a:rPr lang="en-US" dirty="0">
                <a:latin typeface="Dank Mono" pitchFamily="49" charset="77"/>
              </a:rPr>
            </a:br>
            <a:r>
              <a:rPr lang="en-US" b="1" dirty="0">
                <a:latin typeface="Dank Mono" pitchFamily="49" charset="77"/>
              </a:rPr>
              <a:t>E</a:t>
            </a:r>
            <a:r>
              <a:rPr lang="en-US" dirty="0">
                <a:latin typeface="Dank Mono" pitchFamily="49" charset="77"/>
              </a:rPr>
              <a:t> – Exercise Exceptional behavior</a:t>
            </a:r>
            <a:br>
              <a:rPr lang="en-US" dirty="0">
                <a:latin typeface="Dank Mono" pitchFamily="49" charset="77"/>
              </a:rPr>
            </a:br>
            <a:r>
              <a:rPr lang="en-US" b="1" dirty="0">
                <a:latin typeface="Dank Mono" pitchFamily="49" charset="77"/>
              </a:rPr>
              <a:t>S</a:t>
            </a:r>
            <a:r>
              <a:rPr lang="en-US" dirty="0">
                <a:latin typeface="Dank Mono" pitchFamily="49" charset="77"/>
              </a:rPr>
              <a:t> – Simple Scenarios, Simple Solutions</a:t>
            </a:r>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9" name="Google Shape;123;p22">
            <a:extLst>
              <a:ext uri="{FF2B5EF4-FFF2-40B4-BE49-F238E27FC236}">
                <a16:creationId xmlns:a16="http://schemas.microsoft.com/office/drawing/2014/main" id="{8C6B5C15-1BBF-B24D-A702-0FCC183A87D5}"/>
              </a:ext>
            </a:extLst>
          </p:cNvPr>
          <p:cNvSpPr txBox="1">
            <a:spLocks/>
          </p:cNvSpPr>
          <p:nvPr/>
        </p:nvSpPr>
        <p:spPr>
          <a:xfrm>
            <a:off x="0" y="4869657"/>
            <a:ext cx="3649696" cy="354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lvl="0" indent="0">
              <a:spcBef>
                <a:spcPts val="0"/>
              </a:spcBef>
              <a:buNone/>
            </a:pPr>
            <a:r>
              <a:rPr lang="en-US" sz="1000" dirty="0">
                <a:latin typeface="Dank Mono" pitchFamily="49" charset="77"/>
                <a:ea typeface="Helvetica Neue"/>
                <a:cs typeface="Helvetica Neue"/>
                <a:sym typeface="Helvetica Neue"/>
              </a:rPr>
              <a:t>https://</a:t>
            </a:r>
            <a:r>
              <a:rPr lang="en-US" sz="1000" dirty="0" err="1">
                <a:latin typeface="Dank Mono" pitchFamily="49" charset="77"/>
                <a:ea typeface="Helvetica Neue"/>
                <a:cs typeface="Helvetica Neue"/>
                <a:sym typeface="Helvetica Neue"/>
              </a:rPr>
              <a:t>blog.wingman-sw.com</a:t>
            </a:r>
            <a:r>
              <a:rPr lang="en-US" sz="1000" dirty="0">
                <a:latin typeface="Dank Mono" pitchFamily="49" charset="77"/>
                <a:ea typeface="Helvetica Neue"/>
                <a:cs typeface="Helvetica Neue"/>
                <a:sym typeface="Helvetica Neue"/>
              </a:rPr>
              <a:t>/</a:t>
            </a:r>
            <a:r>
              <a:rPr lang="en-US" sz="1000" dirty="0" err="1">
                <a:latin typeface="Dank Mono" pitchFamily="49" charset="77"/>
                <a:ea typeface="Helvetica Neue"/>
                <a:cs typeface="Helvetica Neue"/>
                <a:sym typeface="Helvetica Neue"/>
              </a:rPr>
              <a:t>tdd</a:t>
            </a:r>
            <a:r>
              <a:rPr lang="en-US" sz="1000" dirty="0">
                <a:latin typeface="Dank Mono" pitchFamily="49" charset="77"/>
                <a:ea typeface="Helvetica Neue"/>
                <a:cs typeface="Helvetica Neue"/>
                <a:sym typeface="Helvetica Neue"/>
              </a:rPr>
              <a:t>-guided-by-zombies</a:t>
            </a:r>
          </a:p>
        </p:txBody>
      </p:sp>
      <p:pic>
        <p:nvPicPr>
          <p:cNvPr id="11" name="Picture 10">
            <a:extLst>
              <a:ext uri="{FF2B5EF4-FFF2-40B4-BE49-F238E27FC236}">
                <a16:creationId xmlns:a16="http://schemas.microsoft.com/office/drawing/2014/main" id="{9237882D-7C3B-8D4F-B68E-83C6FE48D4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592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21" name="Picture 6">
            <a:extLst>
              <a:ext uri="{FF2B5EF4-FFF2-40B4-BE49-F238E27FC236}">
                <a16:creationId xmlns:a16="http://schemas.microsoft.com/office/drawing/2014/main" id="{E00833C7-D863-254D-9666-211788F05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50" y="0"/>
            <a:ext cx="7281099" cy="485406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EAFDAF3-486A-AE45-B6BC-3F58DFB9911D}"/>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02_fizz_buzz_zombies</a:t>
            </a:r>
          </a:p>
        </p:txBody>
      </p:sp>
      <p:pic>
        <p:nvPicPr>
          <p:cNvPr id="25" name="Picture 24">
            <a:extLst>
              <a:ext uri="{FF2B5EF4-FFF2-40B4-BE49-F238E27FC236}">
                <a16:creationId xmlns:a16="http://schemas.microsoft.com/office/drawing/2014/main" id="{E37786FA-AAA8-F240-A942-0D18FF812A9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436032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descr="Look back to look forward - VaisnavaLife.com">
            <a:extLst>
              <a:ext uri="{FF2B5EF4-FFF2-40B4-BE49-F238E27FC236}">
                <a16:creationId xmlns:a16="http://schemas.microsoft.com/office/drawing/2014/main" id="{77D707C8-A72B-C64B-B98C-813598DD7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Rectangle 10">
            <a:extLst>
              <a:ext uri="{FF2B5EF4-FFF2-40B4-BE49-F238E27FC236}">
                <a16:creationId xmlns:a16="http://schemas.microsoft.com/office/drawing/2014/main" id="{FC60492B-35BC-0743-98FC-78B5FD676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This 1 Practice Will Dramatically Increase Your Emotional Intelligence |  Inc.com">
            <a:extLst>
              <a:ext uri="{FF2B5EF4-FFF2-40B4-BE49-F238E27FC236}">
                <a16:creationId xmlns:a16="http://schemas.microsoft.com/office/drawing/2014/main" id="{D1516950-CF38-2F42-AF4C-49FEA1E23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C43FF49-83A2-C34E-A575-9F304D4DAF0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261;p36">
            <a:extLst>
              <a:ext uri="{FF2B5EF4-FFF2-40B4-BE49-F238E27FC236}">
                <a16:creationId xmlns:a16="http://schemas.microsoft.com/office/drawing/2014/main" id="{9A3B90DB-7234-EC4D-884D-0FB2CD9F0F4A}"/>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solidFill>
                  <a:schemeClr val="bg1"/>
                </a:solidFill>
                <a:latin typeface="Dank Mono" pitchFamily="49" charset="77"/>
                <a:ea typeface="+mj-ea"/>
                <a:cs typeface="+mj-cs"/>
              </a:rPr>
              <a:t>BREAK</a:t>
            </a:r>
          </a:p>
        </p:txBody>
      </p:sp>
    </p:spTree>
    <p:extLst>
      <p:ext uri="{BB962C8B-B14F-4D97-AF65-F5344CB8AC3E}">
        <p14:creationId xmlns:p14="http://schemas.microsoft.com/office/powerpoint/2010/main" val="41305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814637"/>
            <a:ext cx="5614060" cy="1839515"/>
          </a:xfrm>
          <a:prstGeom prst="rect">
            <a:avLst/>
          </a:prstGeom>
        </p:spPr>
        <p:txBody>
          <a:bodyPr spcFirstLastPara="1" lIns="91425" tIns="91425" rIns="91425" bIns="91425" anchor="ctr" anchorCtr="0">
            <a:normAutofit/>
          </a:bodyPr>
          <a:lstStyle/>
          <a:p>
            <a:pPr marL="114300" marR="0" lvl="0" indent="0" rtl="0">
              <a:spcBef>
                <a:spcPts val="0"/>
              </a:spcBef>
              <a:spcAft>
                <a:spcPts val="600"/>
              </a:spcAft>
              <a:buClr>
                <a:srgbClr val="3F3F3F"/>
              </a:buClr>
              <a:buSzPts val="1800"/>
              <a:buNone/>
            </a:pPr>
            <a:r>
              <a:rPr lang="en-US" sz="1400" dirty="0">
                <a:latin typeface="Garamond" panose="02020404030301010803" pitchFamily="18" charset="0"/>
              </a:rPr>
              <a:t>Creates testable code by definition</a:t>
            </a:r>
            <a:br>
              <a:rPr lang="en-US" sz="1400" dirty="0">
                <a:latin typeface="Garamond" panose="02020404030301010803" pitchFamily="18" charset="0"/>
              </a:rPr>
            </a:br>
            <a:r>
              <a:rPr lang="en-US" sz="1400" dirty="0">
                <a:latin typeface="Garamond" panose="02020404030301010803" pitchFamily="18" charset="0"/>
              </a:rPr>
              <a:t>  - Obvious but significant!</a:t>
            </a:r>
            <a:br>
              <a:rPr lang="en-US" sz="1400" dirty="0">
                <a:latin typeface="Garamond" panose="02020404030301010803" pitchFamily="18" charset="0"/>
              </a:rPr>
            </a:br>
            <a:r>
              <a:rPr lang="en-US" sz="1400" dirty="0">
                <a:latin typeface="Garamond" panose="02020404030301010803" pitchFamily="18" charset="0"/>
              </a:rPr>
              <a:t>  - Writing tests after code built usually much harder</a:t>
            </a:r>
          </a:p>
          <a:p>
            <a:pPr marL="114300" marR="0" lvl="0" indent="0" rtl="0">
              <a:spcBef>
                <a:spcPts val="0"/>
              </a:spcBef>
              <a:spcAft>
                <a:spcPts val="600"/>
              </a:spcAft>
              <a:buClr>
                <a:srgbClr val="3F3F3F"/>
              </a:buClr>
              <a:buSzPts val="1800"/>
              <a:buNone/>
            </a:pPr>
            <a:r>
              <a:rPr lang="en-US" sz="1400" dirty="0">
                <a:latin typeface="Garamond" panose="02020404030301010803" pitchFamily="18" charset="0"/>
              </a:rPr>
              <a:t>Contributes to minimizing defects</a:t>
            </a:r>
          </a:p>
        </p:txBody>
      </p:sp>
      <p:pic>
        <p:nvPicPr>
          <p:cNvPr id="8" name="Picture 7">
            <a:extLst>
              <a:ext uri="{FF2B5EF4-FFF2-40B4-BE49-F238E27FC236}">
                <a16:creationId xmlns:a16="http://schemas.microsoft.com/office/drawing/2014/main" id="{6EAFA31D-9972-3D41-914A-85D501FAF64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207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571751"/>
            <a:ext cx="5614060" cy="2571750"/>
          </a:xfrm>
          <a:prstGeom prst="rect">
            <a:avLst/>
          </a:prstGeom>
        </p:spPr>
        <p:txBody>
          <a:bodyPr spcFirstLastPara="1" lIns="91425" tIns="91425" rIns="91425" bIns="91425" anchor="ctr" anchorCtr="0">
            <a:noAutofit/>
          </a:bodyPr>
          <a:lstStyle/>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TDD promotes better design</a:t>
            </a:r>
            <a:br>
              <a:rPr lang="en-US" sz="1400" dirty="0">
                <a:solidFill>
                  <a:srgbClr val="3F3F3F"/>
                </a:solidFill>
                <a:latin typeface="Garamond" panose="02020404030301010803" pitchFamily="18" charset="0"/>
              </a:rPr>
            </a:br>
            <a:r>
              <a:rPr lang="en-US" sz="1400" dirty="0">
                <a:solidFill>
                  <a:srgbClr val="3F3F3F"/>
                </a:solidFill>
                <a:latin typeface="Garamond" panose="02020404030301010803" pitchFamily="18" charset="0"/>
              </a:rPr>
              <a:t>  - Teaches you how to design isolated pieces</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Creates comprehensive developer-level documentation</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Development pacing</a:t>
            </a:r>
            <a:br>
              <a:rPr lang="en-US" sz="1400" dirty="0">
                <a:solidFill>
                  <a:srgbClr val="3F3F3F"/>
                </a:solidFill>
                <a:latin typeface="Garamond" panose="02020404030301010803" pitchFamily="18" charset="0"/>
              </a:rPr>
            </a:br>
            <a:r>
              <a:rPr lang="en-US" sz="1400" dirty="0">
                <a:solidFill>
                  <a:srgbClr val="3F3F3F"/>
                </a:solidFill>
                <a:latin typeface="Garamond" panose="02020404030301010803" pitchFamily="18" charset="0"/>
              </a:rPr>
              <a:t>  - Constant positive feedback</a:t>
            </a:r>
          </a:p>
          <a:p>
            <a:pPr marL="114300" lvl="0" indent="0">
              <a:lnSpc>
                <a:spcPct val="150000"/>
              </a:lnSpc>
              <a:spcBef>
                <a:spcPts val="0"/>
              </a:spcBef>
              <a:buClr>
                <a:srgbClr val="3F3F3F"/>
              </a:buClr>
              <a:buNone/>
            </a:pPr>
            <a:r>
              <a:rPr lang="en-US" sz="1400" dirty="0">
                <a:solidFill>
                  <a:srgbClr val="3F3F3F"/>
                </a:solidFill>
                <a:latin typeface="Garamond" panose="02020404030301010803" pitchFamily="18" charset="0"/>
              </a:rPr>
              <a:t>Tests are living specifications</a:t>
            </a:r>
          </a:p>
        </p:txBody>
      </p:sp>
      <p:pic>
        <p:nvPicPr>
          <p:cNvPr id="6" name="Picture 5">
            <a:extLst>
              <a:ext uri="{FF2B5EF4-FFF2-40B4-BE49-F238E27FC236}">
                <a16:creationId xmlns:a16="http://schemas.microsoft.com/office/drawing/2014/main" id="{D1193510-8151-5F4D-A282-E9EA912BE889}"/>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4439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SOLID: Principles of Object-Oriented Design</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S</a:t>
            </a:r>
            <a:r>
              <a:rPr lang="en-US" dirty="0">
                <a:latin typeface="Dank Mono" pitchFamily="49" charset="77"/>
              </a:rPr>
              <a:t> - </a:t>
            </a:r>
            <a:r>
              <a:rPr lang="en-US" sz="1600" dirty="0">
                <a:latin typeface="Dank Mono" pitchFamily="49" charset="77"/>
              </a:rPr>
              <a:t>Single-responsibility Principle</a:t>
            </a:r>
            <a:br>
              <a:rPr lang="en-US" sz="1600" dirty="0">
                <a:latin typeface="Dank Mono" pitchFamily="49" charset="77"/>
              </a:rPr>
            </a:br>
            <a:r>
              <a:rPr lang="en-US" b="1" dirty="0">
                <a:latin typeface="Dank Mono" pitchFamily="49" charset="77"/>
              </a:rPr>
              <a:t>O</a:t>
            </a:r>
            <a:r>
              <a:rPr lang="en-US" dirty="0">
                <a:latin typeface="Dank Mono" pitchFamily="49" charset="77"/>
              </a:rPr>
              <a:t> - </a:t>
            </a:r>
            <a:r>
              <a:rPr lang="en-US" sz="1600" dirty="0">
                <a:latin typeface="Dank Mono" pitchFamily="49" charset="77"/>
              </a:rPr>
              <a:t>Open-closed Principle</a:t>
            </a:r>
            <a:br>
              <a:rPr lang="en-US" dirty="0">
                <a:latin typeface="Dank Mono" pitchFamily="49" charset="77"/>
              </a:rPr>
            </a:br>
            <a:r>
              <a:rPr lang="en-US" b="1" dirty="0">
                <a:latin typeface="Dank Mono" pitchFamily="49" charset="77"/>
              </a:rPr>
              <a:t>L</a:t>
            </a:r>
            <a:r>
              <a:rPr lang="en-US" dirty="0">
                <a:latin typeface="Dank Mono" pitchFamily="49" charset="77"/>
              </a:rPr>
              <a:t> - </a:t>
            </a:r>
            <a:r>
              <a:rPr lang="en-US" sz="1600" dirty="0" err="1">
                <a:latin typeface="Dank Mono" pitchFamily="49" charset="77"/>
              </a:rPr>
              <a:t>Liskov</a:t>
            </a:r>
            <a:r>
              <a:rPr lang="en-US" sz="1600" dirty="0">
                <a:latin typeface="Dank Mono" pitchFamily="49" charset="77"/>
              </a:rPr>
              <a:t> Substitution Principle</a:t>
            </a:r>
            <a:br>
              <a:rPr lang="en-US" dirty="0">
                <a:latin typeface="Dank Mono" pitchFamily="49" charset="77"/>
              </a:rPr>
            </a:br>
            <a:r>
              <a:rPr lang="en-US" b="1" dirty="0">
                <a:latin typeface="Dank Mono" pitchFamily="49" charset="77"/>
              </a:rPr>
              <a:t>I</a:t>
            </a:r>
            <a:r>
              <a:rPr lang="en-US" dirty="0">
                <a:latin typeface="Dank Mono" pitchFamily="49" charset="77"/>
              </a:rPr>
              <a:t> - </a:t>
            </a:r>
            <a:r>
              <a:rPr lang="en-US" sz="1600" dirty="0">
                <a:latin typeface="Dank Mono" pitchFamily="49" charset="77"/>
              </a:rPr>
              <a:t>Interface Segregation Principle</a:t>
            </a:r>
            <a:br>
              <a:rPr lang="en-US" dirty="0">
                <a:latin typeface="Dank Mono" pitchFamily="49" charset="77"/>
              </a:rPr>
            </a:br>
            <a:r>
              <a:rPr lang="en-US" b="1" dirty="0">
                <a:latin typeface="Dank Mono" pitchFamily="49" charset="77"/>
              </a:rPr>
              <a:t>D</a:t>
            </a:r>
            <a:r>
              <a:rPr lang="en-US" dirty="0">
                <a:latin typeface="Dank Mono" pitchFamily="49" charset="77"/>
              </a:rPr>
              <a:t> - </a:t>
            </a:r>
            <a:r>
              <a:rPr lang="en-US" sz="1600" dirty="0">
                <a:latin typeface="Dank Mono" pitchFamily="49" charset="77"/>
              </a:rPr>
              <a:t>Dependency Inversion Principle</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7286" r="72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438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5" name="Rectangle 24">
            <a:extLst>
              <a:ext uri="{FF2B5EF4-FFF2-40B4-BE49-F238E27FC236}">
                <a16:creationId xmlns:a16="http://schemas.microsoft.com/office/drawing/2014/main" id="{86C4848A-5F64-9846-A4CE-BB08530FA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8">
            <a:extLst>
              <a:ext uri="{FF2B5EF4-FFF2-40B4-BE49-F238E27FC236}">
                <a16:creationId xmlns:a16="http://schemas.microsoft.com/office/drawing/2014/main" id="{F1FF25E4-C312-5A45-BE5B-AA03B5422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99894F4-10AF-F441-BB6E-378356D4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585A6E-ECF6-7846-AEDE-75AAA2174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4">
            <a:extLst>
              <a:ext uri="{FF2B5EF4-FFF2-40B4-BE49-F238E27FC236}">
                <a16:creationId xmlns:a16="http://schemas.microsoft.com/office/drawing/2014/main" id="{0672FC19-A129-E440-AEB3-D8682D22E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26">
            <a:extLst>
              <a:ext uri="{FF2B5EF4-FFF2-40B4-BE49-F238E27FC236}">
                <a16:creationId xmlns:a16="http://schemas.microsoft.com/office/drawing/2014/main" id="{DDED4491-8E26-B04B-A984-E1CCD4151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B63DB5CB-616A-424E-8F19-8BF746E93173}"/>
              </a:ext>
            </a:extLst>
          </p:cNvPr>
          <p:cNvPicPr>
            <a:picLocks noChangeAspect="1" noChangeArrowheads="1"/>
          </p:cNvPicPr>
          <p:nvPr/>
        </p:nvPicPr>
        <p:blipFill>
          <a:blip r:embed="rId3"/>
          <a:srcRect/>
          <a:stretch/>
        </p:blipFill>
        <p:spPr bwMode="auto">
          <a:xfrm>
            <a:off x="1286706" y="107780"/>
            <a:ext cx="6570588" cy="49279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Isosceles Triangle 28">
            <a:extLst>
              <a:ext uri="{FF2B5EF4-FFF2-40B4-BE49-F238E27FC236}">
                <a16:creationId xmlns:a16="http://schemas.microsoft.com/office/drawing/2014/main" id="{C1A5BD49-F1C9-144D-9CC0-BB474C4FF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BBE49B7-F2C9-A249-9084-C0D322E545D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7961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INTRODUCTIONS</a:t>
            </a:r>
            <a:endParaRPr dirty="0"/>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dirty="0">
                <a:solidFill>
                  <a:schemeClr val="bg1"/>
                </a:solidFill>
                <a:latin typeface="Dank Mono" pitchFamily="49" charset="77"/>
                <a:ea typeface="+mj-ea"/>
                <a:cs typeface="+mj-cs"/>
              </a:rPr>
              <a:t>INTRODUCTIONS</a:t>
            </a: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Single-responsibility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class should have one and only one reason to change, meaning that a class should have only one job.</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5254" r="1525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00243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OLID Design Principles – Masters Development">
            <a:extLst>
              <a:ext uri="{FF2B5EF4-FFF2-40B4-BE49-F238E27FC236}">
                <a16:creationId xmlns:a16="http://schemas.microsoft.com/office/drawing/2014/main" id="{904A766A-3B03-1C45-8B9A-84BC4A51F6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95061" y="30198"/>
            <a:ext cx="6353878" cy="50831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32523FD-AB33-884B-B044-FE023E51B8A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0757912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Open-Closed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or entities should be open for extension but closed for modification</a:t>
            </a:r>
            <a:endParaRPr lang="en-US" sz="1600" dirty="0">
              <a:latin typeface="Dank Mono" pitchFamily="49" charset="77"/>
            </a:endParaRPr>
          </a:p>
        </p:txBody>
      </p:sp>
      <p:sp>
        <p:nvSpPr>
          <p:cNvPr id="21" name="Google Shape;122;p22">
            <a:extLst>
              <a:ext uri="{FF2B5EF4-FFF2-40B4-BE49-F238E27FC236}">
                <a16:creationId xmlns:a16="http://schemas.microsoft.com/office/drawing/2014/main" id="{21DDFE4B-90A3-C14A-A508-3FD2F4E3E6E9}"/>
              </a:ext>
            </a:extLst>
          </p:cNvPr>
          <p:cNvSpPr txBox="1">
            <a:spLocks/>
          </p:cNvSpPr>
          <p:nvPr/>
        </p:nvSpPr>
        <p:spPr>
          <a:xfrm>
            <a:off x="5206365" y="4767262"/>
            <a:ext cx="874395" cy="273844"/>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9pPr>
          </a:lstStyle>
          <a:p>
            <a:pPr>
              <a:lnSpc>
                <a:spcPct val="90000"/>
              </a:lnSpc>
              <a:spcAft>
                <a:spcPts val="600"/>
              </a:spcAft>
              <a:buSzPts val="1100"/>
            </a:pPr>
            <a:fld id="{00000000-1234-1234-1234-123412341234}" type="slidenum">
              <a:rPr lang="en-US" sz="300" smtClean="0"/>
              <a:pPr>
                <a:lnSpc>
                  <a:spcPct val="90000"/>
                </a:lnSpc>
                <a:spcAft>
                  <a:spcPts val="600"/>
                </a:spcAft>
                <a:buSzPts val="1100"/>
              </a:pPr>
              <a:t>32</a:t>
            </a:fld>
            <a:endParaRPr lang="en-US" sz="300"/>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6274" r="627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0850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230145" y="172014"/>
            <a:ext cx="6683710" cy="47994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E4954C8-6B14-214F-875E-475E6C5223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3986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err="1">
                <a:latin typeface="Garamond" panose="02020404030301010803" pitchFamily="18" charset="0"/>
              </a:rPr>
              <a:t>Liskov</a:t>
            </a:r>
            <a:r>
              <a:rPr lang="en-US" dirty="0">
                <a:latin typeface="Garamond" panose="02020404030301010803" pitchFamily="18" charset="0"/>
              </a:rPr>
              <a:t> Substitution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of a superclass shall be replaceable with objects of its subclasses without breaking the application</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t="9476" b="947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2346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15811" y="124814"/>
            <a:ext cx="6512377" cy="48938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0E72E6-6077-7743-8D16-10E6E890819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2579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Interface Segregation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client should never be forced to implement an interface that it doesn’t use, or clients shouldn’t be forced to depend on methods they do not use.</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4886" r="48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5257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096252" y="156936"/>
            <a:ext cx="6951496"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93ED29-00C1-7E4E-9CC2-EFF72C01002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4935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Dependency Inversion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Entities must depend on abstractions, not on concretions. It states that the high-level module must not depend on the low-level module, but they should depend on abstractions</a:t>
            </a:r>
            <a:endParaRPr lang="en-US" sz="1600"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045" r="19045"/>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70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52249" y="156936"/>
            <a:ext cx="6439502"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7BA51B-8679-5F4E-86AF-633EABCD40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050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DRY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D</a:t>
            </a:r>
            <a:r>
              <a:rPr lang="en-US" dirty="0">
                <a:latin typeface="Dank Mono" pitchFamily="49" charset="77"/>
              </a:rPr>
              <a:t> - </a:t>
            </a:r>
            <a:r>
              <a:rPr lang="en-US" sz="1600" dirty="0">
                <a:latin typeface="Dank Mono" pitchFamily="49" charset="77"/>
              </a:rPr>
              <a:t>Don’t</a:t>
            </a:r>
            <a:br>
              <a:rPr lang="en-US" sz="1600" dirty="0">
                <a:latin typeface="Dank Mono" pitchFamily="49" charset="77"/>
              </a:rPr>
            </a:br>
            <a:r>
              <a:rPr lang="en-US" b="1" dirty="0">
                <a:latin typeface="Dank Mono" pitchFamily="49" charset="77"/>
              </a:rPr>
              <a:t>R</a:t>
            </a:r>
            <a:r>
              <a:rPr lang="en-US" dirty="0">
                <a:latin typeface="Dank Mono" pitchFamily="49" charset="77"/>
              </a:rPr>
              <a:t> - </a:t>
            </a:r>
            <a:r>
              <a:rPr lang="en-US" sz="1600" dirty="0">
                <a:latin typeface="Dank Mono" pitchFamily="49" charset="77"/>
              </a:rPr>
              <a:t>Repeat</a:t>
            </a:r>
            <a:br>
              <a:rPr lang="en-US" dirty="0">
                <a:latin typeface="Dank Mono" pitchFamily="49" charset="77"/>
              </a:rPr>
            </a:br>
            <a:r>
              <a:rPr lang="en-US" b="1" dirty="0">
                <a:latin typeface="Dank Mono" pitchFamily="49" charset="77"/>
              </a:rPr>
              <a:t>Y</a:t>
            </a:r>
            <a:r>
              <a:rPr lang="en-US" dirty="0">
                <a:latin typeface="Dank Mono" pitchFamily="49" charset="77"/>
              </a:rPr>
              <a:t> - </a:t>
            </a:r>
            <a:r>
              <a:rPr lang="en-US" sz="1600" dirty="0">
                <a:latin typeface="Dank Mono" pitchFamily="49" charset="77"/>
              </a:rPr>
              <a:t>Yourself</a:t>
            </a:r>
            <a:br>
              <a:rPr lang="en-US" sz="1600" dirty="0">
                <a:latin typeface="Dank Mono" pitchFamily="49" charset="77"/>
              </a:rPr>
            </a:br>
            <a:endParaRPr lang="en-US" sz="1600" dirty="0">
              <a:latin typeface="Dank Mono" pitchFamily="49" charset="77"/>
            </a:endParaRPr>
          </a:p>
          <a:p>
            <a:pPr marL="114300" indent="0" fontAlgn="base">
              <a:buNone/>
            </a:pPr>
            <a:r>
              <a:rPr lang="en-US" sz="1600" dirty="0">
                <a:latin typeface="Dank Mono" pitchFamily="49" charset="77"/>
              </a:rPr>
              <a:t>Every piece of knowledge must have a single, unambiguous, authoritative representation within a system.</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438" r="19438"/>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697809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YAGNI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Y</a:t>
            </a:r>
            <a:r>
              <a:rPr lang="en-US" dirty="0">
                <a:latin typeface="Dank Mono" pitchFamily="49" charset="77"/>
              </a:rPr>
              <a:t> - </a:t>
            </a:r>
            <a:r>
              <a:rPr lang="en-US" sz="1600" dirty="0">
                <a:latin typeface="Dank Mono" pitchFamily="49" charset="77"/>
              </a:rPr>
              <a:t>You</a:t>
            </a:r>
            <a:br>
              <a:rPr lang="en-US" sz="1600" dirty="0">
                <a:latin typeface="Dank Mono" pitchFamily="49" charset="77"/>
              </a:rPr>
            </a:br>
            <a:r>
              <a:rPr lang="en-US" b="1" dirty="0">
                <a:latin typeface="Dank Mono" pitchFamily="49" charset="77"/>
              </a:rPr>
              <a:t>A</a:t>
            </a:r>
            <a:r>
              <a:rPr lang="en-US" dirty="0">
                <a:latin typeface="Dank Mono" pitchFamily="49" charset="77"/>
              </a:rPr>
              <a:t> - </a:t>
            </a:r>
            <a:r>
              <a:rPr lang="en-US" sz="1600" dirty="0" err="1">
                <a:latin typeface="Dank Mono" pitchFamily="49" charset="77"/>
              </a:rPr>
              <a:t>Ain’t</a:t>
            </a:r>
            <a:br>
              <a:rPr lang="en-US" dirty="0">
                <a:latin typeface="Dank Mono" pitchFamily="49" charset="77"/>
              </a:rPr>
            </a:br>
            <a:r>
              <a:rPr lang="en-US" b="1" dirty="0">
                <a:latin typeface="Dank Mono" pitchFamily="49" charset="77"/>
              </a:rPr>
              <a:t>G</a:t>
            </a:r>
            <a:r>
              <a:rPr lang="en-US" dirty="0">
                <a:latin typeface="Dank Mono" pitchFamily="49" charset="77"/>
              </a:rPr>
              <a:t> - </a:t>
            </a:r>
            <a:r>
              <a:rPr lang="en-US" sz="1600" dirty="0" err="1">
                <a:latin typeface="Dank Mono" pitchFamily="49" charset="77"/>
              </a:rPr>
              <a:t>Gonna</a:t>
            </a:r>
            <a:br>
              <a:rPr lang="en-US" sz="1600" dirty="0">
                <a:latin typeface="Dank Mono" pitchFamily="49" charset="77"/>
              </a:rPr>
            </a:br>
            <a:r>
              <a:rPr lang="en-US" b="1" dirty="0">
                <a:latin typeface="Dank Mono" pitchFamily="49" charset="77"/>
              </a:rPr>
              <a:t>N</a:t>
            </a:r>
            <a:r>
              <a:rPr lang="en-US" sz="1600" dirty="0">
                <a:latin typeface="Dank Mono" pitchFamily="49" charset="77"/>
              </a:rPr>
              <a:t> - Need</a:t>
            </a:r>
            <a:br>
              <a:rPr lang="en-US" sz="1600" dirty="0">
                <a:latin typeface="Dank Mono" pitchFamily="49" charset="77"/>
              </a:rPr>
            </a:br>
            <a:r>
              <a:rPr lang="en-US" b="1" dirty="0">
                <a:latin typeface="Dank Mono" pitchFamily="49" charset="77"/>
              </a:rPr>
              <a:t>I</a:t>
            </a:r>
            <a:r>
              <a:rPr lang="en-US" sz="1600" dirty="0">
                <a:latin typeface="Dank Mono" pitchFamily="49" charset="77"/>
              </a:rPr>
              <a:t> - It</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0307" r="1030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45376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1" name="Picture 2" descr="The way things work in Llewellyn&amp;#39;s world: Infographics">
            <a:extLst>
              <a:ext uri="{FF2B5EF4-FFF2-40B4-BE49-F238E27FC236}">
                <a16:creationId xmlns:a16="http://schemas.microsoft.com/office/drawing/2014/main" id="{D419AAD0-D15E-DA4C-916D-4C81FF7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9306"/>
            <a:ext cx="9144000" cy="3544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4AABA5-8C4E-0A44-AD61-E383B4ED5B6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0588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Rectangle 5">
            <a:extLst>
              <a:ext uri="{FF2B5EF4-FFF2-40B4-BE49-F238E27FC236}">
                <a16:creationId xmlns:a16="http://schemas.microsoft.com/office/drawing/2014/main" id="{A7D402D9-9BBE-6844-B82A-F59A1B5E5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95;p41">
            <a:extLst>
              <a:ext uri="{FF2B5EF4-FFF2-40B4-BE49-F238E27FC236}">
                <a16:creationId xmlns:a16="http://schemas.microsoft.com/office/drawing/2014/main" id="{FC4EB466-D809-784E-90F1-4497C31E96E5}"/>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9" name="Picture 8">
            <a:extLst>
              <a:ext uri="{FF2B5EF4-FFF2-40B4-BE49-F238E27FC236}">
                <a16:creationId xmlns:a16="http://schemas.microsoft.com/office/drawing/2014/main" id="{7FC6B0B3-E622-A14C-BA92-D6CE8E46E72B}"/>
              </a:ext>
            </a:extLst>
          </p:cNvPr>
          <p:cNvPicPr>
            <a:picLocks noChangeAspect="1"/>
          </p:cNvPicPr>
          <p:nvPr/>
        </p:nvPicPr>
        <p:blipFill>
          <a:blip r:embed="rId3"/>
          <a:stretch>
            <a:fillRect/>
          </a:stretch>
        </p:blipFill>
        <p:spPr>
          <a:xfrm>
            <a:off x="7874007" y="4504765"/>
            <a:ext cx="1187799" cy="584472"/>
          </a:xfrm>
          <a:prstGeom prst="rect">
            <a:avLst/>
          </a:prstGeom>
        </p:spPr>
      </p:pic>
      <p:pic>
        <p:nvPicPr>
          <p:cNvPr id="10" name="Picture 2" descr="Do You Really Need To Stretch? | Chatelaine">
            <a:extLst>
              <a:ext uri="{FF2B5EF4-FFF2-40B4-BE49-F238E27FC236}">
                <a16:creationId xmlns:a16="http://schemas.microsoft.com/office/drawing/2014/main" id="{C84B48BA-2BA7-0F43-9D11-86BD58D8037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9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6311" b="631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Roman Calculator</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03_roman_calculator</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0881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94"/>
        <p:cNvGrpSpPr/>
        <p:nvPr/>
      </p:nvGrpSpPr>
      <p:grpSpPr>
        <a:xfrm>
          <a:off x="0" y="0"/>
          <a:ext cx="0" cy="0"/>
          <a:chOff x="0" y="0"/>
          <a:chExt cx="0" cy="0"/>
        </a:xfrm>
      </p:grpSpPr>
      <p:sp>
        <p:nvSpPr>
          <p:cNvPr id="14" name="Google Shape;295;p41">
            <a:extLst>
              <a:ext uri="{FF2B5EF4-FFF2-40B4-BE49-F238E27FC236}">
                <a16:creationId xmlns:a16="http://schemas.microsoft.com/office/drawing/2014/main" id="{0E367CA9-BADD-DB4C-A2F4-6B07ED4A5E5A}"/>
              </a:ext>
            </a:extLst>
          </p:cNvPr>
          <p:cNvSpPr txBox="1">
            <a:spLocks noGrp="1"/>
          </p:cNvSpPr>
          <p:nvPr>
            <p:ph type="title"/>
          </p:nvPr>
        </p:nvSpPr>
        <p:spPr>
          <a:xfrm>
            <a:off x="561410" y="3631057"/>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i="1" kern="1200" dirty="0">
                <a:solidFill>
                  <a:schemeClr val="bg1"/>
                </a:solidFill>
                <a:latin typeface="Dank Mono" pitchFamily="49" charset="77"/>
                <a:ea typeface="+mj-ea"/>
                <a:cs typeface="+mj-cs"/>
              </a:rPr>
              <a:t>Review</a:t>
            </a:r>
          </a:p>
        </p:txBody>
      </p:sp>
      <p:pic>
        <p:nvPicPr>
          <p:cNvPr id="15" name="Picture 2" descr="Diagnosing Web Pages with Inspect - Ask Leo!">
            <a:extLst>
              <a:ext uri="{FF2B5EF4-FFF2-40B4-BE49-F238E27FC236}">
                <a16:creationId xmlns:a16="http://schemas.microsoft.com/office/drawing/2014/main" id="{3CEC3157-80D0-4042-BD5E-3051B432B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73">
            <a:extLst>
              <a:ext uri="{FF2B5EF4-FFF2-40B4-BE49-F238E27FC236}">
                <a16:creationId xmlns:a16="http://schemas.microsoft.com/office/drawing/2014/main" id="{54D736C1-2027-2B4F-B4AD-D455C439B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Google Shape;297;p41">
            <a:extLst>
              <a:ext uri="{FF2B5EF4-FFF2-40B4-BE49-F238E27FC236}">
                <a16:creationId xmlns:a16="http://schemas.microsoft.com/office/drawing/2014/main" id="{DB6D5CD5-CADE-2E47-83FF-CA01AA0B1DF5}"/>
              </a:ext>
            </a:extLst>
          </p:cNvPr>
          <p:cNvSpPr txBox="1">
            <a:spLocks/>
          </p:cNvSpPr>
          <p:nvPr/>
        </p:nvSpPr>
        <p:spPr>
          <a:xfrm>
            <a:off x="8054502" y="4767262"/>
            <a:ext cx="460848"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45</a:t>
            </a:fld>
            <a:endParaRPr lang="en-US" sz="700" kern="1200">
              <a:solidFill>
                <a:schemeClr val="tx1"/>
              </a:solidFill>
              <a:ea typeface="+mn-ea"/>
              <a:cs typeface="+mn-cs"/>
            </a:endParaRPr>
          </a:p>
        </p:txBody>
      </p:sp>
      <p:pic>
        <p:nvPicPr>
          <p:cNvPr id="18" name="Picture 17">
            <a:extLst>
              <a:ext uri="{FF2B5EF4-FFF2-40B4-BE49-F238E27FC236}">
                <a16:creationId xmlns:a16="http://schemas.microsoft.com/office/drawing/2014/main" id="{571934A9-7BAF-7044-8493-9EC5F5933E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2AC087E4-A51B-DF45-B672-24B96FDE9BA1}"/>
              </a:ext>
            </a:extLst>
          </p:cNvPr>
          <p:cNvSpPr txBox="1">
            <a:spLocks noGrp="1"/>
          </p:cNvSpPr>
          <p:nvPr>
            <p:ph type="title"/>
          </p:nvPr>
        </p:nvSpPr>
        <p:spPr>
          <a:xfrm>
            <a:off x="282149" y="3351839"/>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Tree>
    <p:extLst>
      <p:ext uri="{BB962C8B-B14F-4D97-AF65-F5344CB8AC3E}">
        <p14:creationId xmlns:p14="http://schemas.microsoft.com/office/powerpoint/2010/main" val="3598374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7707" b="7707"/>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Bowling</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04_bowling</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21716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pic>
        <p:nvPicPr>
          <p:cNvPr id="11" name="Picture 2" descr="Create meme &amp;quot;the hangover calculate, meme calculates, The hangover&amp;quot; -  Pictures - Meme-arsenal.com">
            <a:extLst>
              <a:ext uri="{FF2B5EF4-FFF2-40B4-BE49-F238E27FC236}">
                <a16:creationId xmlns:a16="http://schemas.microsoft.com/office/drawing/2014/main" id="{CCA8E908-5A4C-9B41-87BB-2F1186348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295;p41">
            <a:extLst>
              <a:ext uri="{FF2B5EF4-FFF2-40B4-BE49-F238E27FC236}">
                <a16:creationId xmlns:a16="http://schemas.microsoft.com/office/drawing/2014/main" id="{6A17A419-D450-AC43-8BFD-77C6A03EC713}"/>
              </a:ext>
            </a:extLst>
          </p:cNvPr>
          <p:cNvSpPr txBox="1">
            <a:spLocks noGrp="1"/>
          </p:cNvSpPr>
          <p:nvPr>
            <p:ph type="title"/>
          </p:nvPr>
        </p:nvSpPr>
        <p:spPr>
          <a:xfrm>
            <a:off x="561410" y="3631057"/>
            <a:ext cx="8021177" cy="91146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i="1" kern="1200" dirty="0">
                <a:solidFill>
                  <a:schemeClr val="tx1"/>
                </a:solidFill>
                <a:latin typeface="Dank Mono" pitchFamily="49" charset="77"/>
                <a:ea typeface="+mj-ea"/>
                <a:cs typeface="+mj-cs"/>
              </a:rPr>
              <a:t>Review</a:t>
            </a:r>
          </a:p>
        </p:txBody>
      </p:sp>
      <p:pic>
        <p:nvPicPr>
          <p:cNvPr id="22" name="Picture 21">
            <a:extLst>
              <a:ext uri="{FF2B5EF4-FFF2-40B4-BE49-F238E27FC236}">
                <a16:creationId xmlns:a16="http://schemas.microsoft.com/office/drawing/2014/main" id="{C0FB7B1B-E0AC-7E47-B825-95BCA427C8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12" name="Rectangle 11">
            <a:extLst>
              <a:ext uri="{FF2B5EF4-FFF2-40B4-BE49-F238E27FC236}">
                <a16:creationId xmlns:a16="http://schemas.microsoft.com/office/drawing/2014/main" id="{A53CCFBF-BEE2-C641-AC6A-F8995081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remium Vector | 80s vintage retro sunset landscape">
            <a:extLst>
              <a:ext uri="{FF2B5EF4-FFF2-40B4-BE49-F238E27FC236}">
                <a16:creationId xmlns:a16="http://schemas.microsoft.com/office/drawing/2014/main" id="{5EDF95D4-D0DD-3A45-B1D8-382058EEE2F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08;p56">
            <a:extLst>
              <a:ext uri="{FF2B5EF4-FFF2-40B4-BE49-F238E27FC236}">
                <a16:creationId xmlns:a16="http://schemas.microsoft.com/office/drawing/2014/main" id="{64FB1B02-8196-CA42-B527-B05398CE9222}"/>
              </a:ext>
            </a:extLst>
          </p:cNvPr>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0"/>
              </a:spcAft>
            </a:pPr>
            <a:r>
              <a:rPr lang="en-US" sz="6000" kern="1200" dirty="0">
                <a:solidFill>
                  <a:schemeClr val="bg1"/>
                </a:solidFill>
                <a:latin typeface="Dank Mono" pitchFamily="49" charset="77"/>
                <a:ea typeface="+mj-ea"/>
                <a:cs typeface="+mj-cs"/>
              </a:rPr>
              <a:t>Day 1 - Wrap Up</a:t>
            </a:r>
          </a:p>
        </p:txBody>
      </p:sp>
      <p:pic>
        <p:nvPicPr>
          <p:cNvPr id="15" name="Picture 14">
            <a:extLst>
              <a:ext uri="{FF2B5EF4-FFF2-40B4-BE49-F238E27FC236}">
                <a16:creationId xmlns:a16="http://schemas.microsoft.com/office/drawing/2014/main" id="{B8F9FEFB-6C16-8144-BD26-EF4C9FA3A6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dirty="0">
                <a:latin typeface="Dank Mono" pitchFamily="49" charset="77"/>
              </a:rPr>
              <a:t>Course Objectives</a:t>
            </a:r>
            <a:endParaRPr lang="en-US" sz="4100" dirty="0">
              <a:latin typeface="Dank Mono" pitchFamily="49" charset="77"/>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0" y="2154674"/>
            <a:ext cx="3881120" cy="2490501"/>
          </a:xfrm>
        </p:spPr>
        <p:txBody>
          <a:bodyPr>
            <a:normAutofit/>
          </a:bodyPr>
          <a:lstStyle/>
          <a:p>
            <a:r>
              <a:rPr lang="en-US" sz="2000" kern="1200" dirty="0">
                <a:latin typeface="Garamond" panose="02020404030301010803" pitchFamily="18" charset="0"/>
              </a:rPr>
              <a:t>Summarize the value of TDD</a:t>
            </a:r>
          </a:p>
          <a:p>
            <a:pPr lvl="0"/>
            <a:r>
              <a:rPr lang="en-US" sz="2000" kern="1200" dirty="0">
                <a:latin typeface="Garamond" panose="02020404030301010803" pitchFamily="18" charset="0"/>
              </a:rPr>
              <a:t>Use TDD to solve Katas</a:t>
            </a:r>
          </a:p>
          <a:p>
            <a:r>
              <a:rPr lang="en-US" sz="2000" kern="1200" dirty="0">
                <a:latin typeface="Garamond" panose="02020404030301010803" pitchFamily="18" charset="0"/>
              </a:rPr>
              <a:t>Integrate TDD Into Daily Work</a:t>
            </a:r>
          </a:p>
          <a:p>
            <a:r>
              <a:rPr lang="en-US" sz="2000" kern="1200" dirty="0">
                <a:latin typeface="Garamond" panose="02020404030301010803" pitchFamily="18" charset="0"/>
              </a:rPr>
              <a:t>Recognize the benefit of writing clean, maintainable code</a:t>
            </a:r>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C6FB64-0470-C64E-A044-CC2965B756D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97762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4"/>
        <p:cNvGrpSpPr/>
        <p:nvPr/>
      </p:nvGrpSpPr>
      <p:grpSpPr>
        <a:xfrm>
          <a:off x="0" y="0"/>
          <a:ext cx="0" cy="0"/>
          <a:chOff x="0" y="0"/>
          <a:chExt cx="0" cy="0"/>
        </a:xfrm>
      </p:grpSpPr>
      <p:pic>
        <p:nvPicPr>
          <p:cNvPr id="7" name="Picture 2">
            <a:extLst>
              <a:ext uri="{FF2B5EF4-FFF2-40B4-BE49-F238E27FC236}">
                <a16:creationId xmlns:a16="http://schemas.microsoft.com/office/drawing/2014/main" id="{E46DADD8-55B4-F44E-83DD-CE74B32C07B8}"/>
              </a:ext>
            </a:extLst>
          </p:cNvPr>
          <p:cNvPicPr>
            <a:picLocks noChangeAspect="1" noChangeArrowheads="1"/>
          </p:cNvPicPr>
          <p:nvPr/>
        </p:nvPicPr>
        <p:blipFill rotWithShape="1">
          <a:blip r:embed="rId3"/>
          <a:srcRect t="16974"/>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8" name="Google Shape;417;p57">
            <a:extLst>
              <a:ext uri="{FF2B5EF4-FFF2-40B4-BE49-F238E27FC236}">
                <a16:creationId xmlns:a16="http://schemas.microsoft.com/office/drawing/2014/main" id="{42183062-53E1-B044-B664-29851546636B}"/>
              </a:ext>
            </a:extLst>
          </p:cNvPr>
          <p:cNvSpPr txBox="1"/>
          <p:nvPr/>
        </p:nvSpPr>
        <p:spPr>
          <a:xfrm>
            <a:off x="6016515" y="2423948"/>
            <a:ext cx="2889031" cy="137554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5000" kern="1200" dirty="0">
                <a:solidFill>
                  <a:schemeClr val="tx1"/>
                </a:solidFill>
                <a:latin typeface="Dank Mono" pitchFamily="49" charset="77"/>
                <a:ea typeface="+mj-ea"/>
                <a:cs typeface="+mj-cs"/>
                <a:sym typeface="Oswald"/>
              </a:rPr>
              <a:t>Day Two</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1EA7959-B0BD-CF44-B3EC-2F607FD093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useBgFill="1">
        <p:nvSpPr>
          <p:cNvPr id="8" name="Rectangle 134">
            <a:extLst>
              <a:ext uri="{FF2B5EF4-FFF2-40B4-BE49-F238E27FC236}">
                <a16:creationId xmlns:a16="http://schemas.microsoft.com/office/drawing/2014/main" id="{960656F5-7E84-EB4B-948A-7453A897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36">
            <a:extLst>
              <a:ext uri="{FF2B5EF4-FFF2-40B4-BE49-F238E27FC236}">
                <a16:creationId xmlns:a16="http://schemas.microsoft.com/office/drawing/2014/main" id="{7F6C7EEA-E1C6-4140-BE77-5264DD75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2" descr="Matrix under the microscope: what a niche ransomware can teach us – Naked  Security">
            <a:extLst>
              <a:ext uri="{FF2B5EF4-FFF2-40B4-BE49-F238E27FC236}">
                <a16:creationId xmlns:a16="http://schemas.microsoft.com/office/drawing/2014/main" id="{A2000CC7-4B7D-4F4A-8525-A5AD946AD8EE}"/>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24;p58">
            <a:extLst>
              <a:ext uri="{FF2B5EF4-FFF2-40B4-BE49-F238E27FC236}">
                <a16:creationId xmlns:a16="http://schemas.microsoft.com/office/drawing/2014/main" id="{753BA4CC-A0E8-C445-846A-9215888ACEE5}"/>
              </a:ext>
            </a:extLst>
          </p:cNvPr>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b="1" kern="1200" dirty="0">
                <a:solidFill>
                  <a:schemeClr val="bg1"/>
                </a:solidFill>
                <a:latin typeface="Dank Mono" pitchFamily="49" charset="77"/>
                <a:ea typeface="+mj-ea"/>
                <a:cs typeface="+mj-cs"/>
              </a:rPr>
              <a:t>RECAP</a:t>
            </a:r>
          </a:p>
        </p:txBody>
      </p:sp>
      <p:pic>
        <p:nvPicPr>
          <p:cNvPr id="13" name="Picture 12">
            <a:extLst>
              <a:ext uri="{FF2B5EF4-FFF2-40B4-BE49-F238E27FC236}">
                <a16:creationId xmlns:a16="http://schemas.microsoft.com/office/drawing/2014/main" id="{427204A8-A572-7D4A-AACA-10CA0120352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05" name="Google Shape;105;p15"/>
          <p:cNvSpPr txBox="1">
            <a:spLocks noGrp="1"/>
          </p:cNvSpPr>
          <p:nvPr>
            <p:ph type="sldNum" idx="12"/>
          </p:nvPr>
        </p:nvSpPr>
        <p:spPr>
          <a:xfrm>
            <a:off x="144900" y="4767263"/>
            <a:ext cx="2133600" cy="273900"/>
          </a:xfrm>
          <a:prstGeom prst="rect">
            <a:avLst/>
          </a:prstGeom>
          <a:noFill/>
          <a:ln>
            <a:noFill/>
          </a:ln>
        </p:spPr>
        <p:txBody>
          <a:bodyPr spcFirstLastPara="1" vert="horz" wrap="square" lIns="91425" tIns="45700" rIns="91425" bIns="45700" rtlCol="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algn="r">
              <a:lnSpc>
                <a:spcPct val="90000"/>
              </a:lnSpc>
              <a:spcAft>
                <a:spcPts val="600"/>
              </a:spcAft>
              <a:buClrTx/>
              <a:defRPr/>
            </a:pPr>
            <a:fld id="{00000000-1234-1234-1234-123412341234}" type="slidenum">
              <a:rPr lang="en-US" smtClean="0"/>
              <a:pPr/>
              <a:t>52</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5038092" y="2307503"/>
            <a:ext cx="3871348" cy="1570037"/>
          </a:xfrm>
          <a:prstGeom prst="rect">
            <a:avLst/>
          </a:prstGeom>
        </p:spPr>
        <p:txBody>
          <a:bodyPr spcFirstLastPara="1" vert="horz" lIns="91440" tIns="45720" rIns="91440" bIns="45720" rtlCol="0" anchor="t" anchorCtr="0">
            <a:normAutofit lnSpcReduction="10000"/>
          </a:bodyPr>
          <a:lstStyle/>
          <a:p>
            <a:pPr marL="342900" indent="-342900">
              <a:buFont typeface="Arial" panose="020B0604020202020204" pitchFamily="34" charset="0"/>
              <a:buChar char="•"/>
            </a:pPr>
            <a:r>
              <a:rPr lang="en-US" sz="2000" kern="1200" dirty="0">
                <a:latin typeface="Garamond" panose="02020404030301010803" pitchFamily="18" charset="0"/>
              </a:rPr>
              <a:t>Summarize the value of TDD</a:t>
            </a:r>
          </a:p>
          <a:p>
            <a:pPr marL="342900" indent="-342900">
              <a:buFont typeface="Arial" panose="020B0604020202020204" pitchFamily="34" charset="0"/>
              <a:buChar char="•"/>
            </a:pPr>
            <a:r>
              <a:rPr lang="en-US" sz="2000" kern="1200" dirty="0">
                <a:latin typeface="Garamond" panose="02020404030301010803" pitchFamily="18" charset="0"/>
              </a:rPr>
              <a:t>Use TDD to solve Katas</a:t>
            </a:r>
          </a:p>
          <a:p>
            <a:pPr marL="342900" indent="-342900">
              <a:buFont typeface="Arial" panose="020B0604020202020204" pitchFamily="34" charset="0"/>
              <a:buChar char="•"/>
            </a:pPr>
            <a:r>
              <a:rPr lang="en-US" sz="2000" kern="1200" dirty="0">
                <a:latin typeface="Garamond" panose="02020404030301010803" pitchFamily="18" charset="0"/>
              </a:rPr>
              <a:t>Integrate TDD Into Daily Work</a:t>
            </a:r>
          </a:p>
          <a:p>
            <a:pPr marL="342900" indent="-342900">
              <a:buFont typeface="Arial" panose="020B0604020202020204" pitchFamily="34" charset="0"/>
              <a:buChar char="•"/>
            </a:pPr>
            <a:r>
              <a:rPr lang="en-US" sz="2000" kern="1200" dirty="0">
                <a:latin typeface="Garamond" panose="02020404030301010803" pitchFamily="18" charset="0"/>
              </a:rPr>
              <a:t>Recognize the benefit of writing clean, maintainable code</a:t>
            </a:r>
          </a:p>
        </p:txBody>
      </p:sp>
    </p:spTree>
    <p:extLst>
      <p:ext uri="{BB962C8B-B14F-4D97-AF65-F5344CB8AC3E}">
        <p14:creationId xmlns:p14="http://schemas.microsoft.com/office/powerpoint/2010/main" val="27685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145" name="Google Shape;145;p25"/>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 (Perceived)</a:t>
            </a:r>
          </a:p>
        </p:txBody>
      </p:sp>
      <p:cxnSp>
        <p:nvCxnSpPr>
          <p:cNvPr id="192" name="Straight Arrow Connector 19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4" name="Google Shape;144;p25"/>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marL="457200" marR="0" lvl="0" indent="-342900" rtl="0">
              <a:spcBef>
                <a:spcPts val="640"/>
              </a:spcBef>
              <a:spcAft>
                <a:spcPts val="0"/>
              </a:spcAft>
              <a:buSzPts val="1800"/>
              <a:buChar char="•"/>
            </a:pPr>
            <a:r>
              <a:rPr lang="en-US" sz="1600" dirty="0">
                <a:latin typeface="Garamond" panose="02020404030301010803" pitchFamily="18" charset="0"/>
              </a:rPr>
              <a:t>Takes twice as long</a:t>
            </a:r>
            <a:br>
              <a:rPr lang="en-US" sz="1600" dirty="0">
                <a:latin typeface="Garamond" panose="02020404030301010803" pitchFamily="18" charset="0"/>
              </a:rPr>
            </a:br>
            <a:endParaRPr lang="en-US" sz="1600" dirty="0">
              <a:latin typeface="Garamond" panose="02020404030301010803" pitchFamily="18" charset="0"/>
            </a:endParaRPr>
          </a:p>
          <a:p>
            <a:pPr marL="457200" marR="0" lvl="0" indent="-342900" rtl="0">
              <a:spcBef>
                <a:spcPts val="0"/>
              </a:spcBef>
              <a:spcAft>
                <a:spcPts val="0"/>
              </a:spcAft>
              <a:buSzPts val="1800"/>
              <a:buChar char="•"/>
            </a:pPr>
            <a:r>
              <a:rPr lang="en-US" sz="1600" dirty="0">
                <a:latin typeface="Garamond" panose="02020404030301010803" pitchFamily="18" charset="0"/>
              </a:rPr>
              <a:t>Maintain test and code</a:t>
            </a:r>
            <a:br>
              <a:rPr lang="en-US" sz="1600" dirty="0">
                <a:latin typeface="Garamond" panose="02020404030301010803" pitchFamily="18" charset="0"/>
              </a:rPr>
            </a:br>
            <a:endParaRPr lang="en-US" sz="1600" dirty="0">
              <a:latin typeface="Garamond" panose="02020404030301010803" pitchFamily="18" charset="0"/>
            </a:endParaRPr>
          </a:p>
          <a:p>
            <a:pPr lvl="0">
              <a:spcBef>
                <a:spcPts val="0"/>
              </a:spcBef>
            </a:pPr>
            <a:r>
              <a:rPr lang="en-US" sz="1600" dirty="0">
                <a:latin typeface="Garamond" panose="02020404030301010803" pitchFamily="18" charset="0"/>
              </a:rPr>
              <a:t>Reduced ability to quickly produce quick and dirty prototypes</a:t>
            </a:r>
          </a:p>
        </p:txBody>
      </p:sp>
      <p:pic>
        <p:nvPicPr>
          <p:cNvPr id="40964" name="Picture 4" descr="The Past, Present And Future Of Global Money Transfer">
            <a:extLst>
              <a:ext uri="{FF2B5EF4-FFF2-40B4-BE49-F238E27FC236}">
                <a16:creationId xmlns:a16="http://schemas.microsoft.com/office/drawing/2014/main" id="{6DEB002B-BA58-BA4A-88F8-22608EBAA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6D6311-EBC4-B94A-BA46-CEC8D0DCEAA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1016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a:t>
            </a:r>
            <a:br>
              <a:rPr lang="en-US" dirty="0">
                <a:latin typeface="Dank Mono" pitchFamily="49" charset="77"/>
              </a:rPr>
            </a:br>
            <a:r>
              <a:rPr lang="en-US" dirty="0">
                <a:latin typeface="Dank Mono" pitchFamily="49" charset="77"/>
              </a:rPr>
              <a:t>(Real)</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lvl="0"/>
            <a:r>
              <a:rPr lang="en-US" sz="1600" dirty="0">
                <a:latin typeface="Garamond" panose="02020404030301010803" pitchFamily="18" charset="0"/>
              </a:rPr>
              <a:t>Initial learning curve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Continual Learning: </a:t>
            </a:r>
            <a:r>
              <a:rPr lang="en-US" sz="1600" i="1" dirty="0">
                <a:latin typeface="Garamond" panose="02020404030301010803" pitchFamily="18" charset="0"/>
              </a:rPr>
              <a:t>How do I test X?</a:t>
            </a:r>
            <a:br>
              <a:rPr lang="en-US" sz="1600" i="1" dirty="0">
                <a:latin typeface="Garamond" panose="02020404030301010803" pitchFamily="18" charset="0"/>
              </a:rPr>
            </a:br>
            <a:endParaRPr lang="en-US" sz="1600" i="1" dirty="0">
              <a:latin typeface="Garamond" panose="02020404030301010803" pitchFamily="18" charset="0"/>
            </a:endParaRPr>
          </a:p>
          <a:p>
            <a:pPr lvl="0"/>
            <a:r>
              <a:rPr lang="en-US" sz="1600" dirty="0">
                <a:latin typeface="Garamond" panose="02020404030301010803" pitchFamily="18" charset="0"/>
              </a:rPr>
              <a:t>Can promote overconfidence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Maintaining tests can be considerable work</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A4D669D-8A12-AE4E-AA69-B3AD8259EF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46716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226243" y="480060"/>
            <a:ext cx="3827283" cy="267462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500" kern="1200" dirty="0">
                <a:solidFill>
                  <a:schemeClr val="tx1"/>
                </a:solidFill>
                <a:latin typeface="Dank Mono" pitchFamily="49" charset="77"/>
                <a:ea typeface="+mj-ea"/>
                <a:cs typeface="+mj-cs"/>
              </a:rPr>
              <a:t>Two Unit Tests</a:t>
            </a:r>
            <a:br>
              <a:rPr lang="en-US" sz="3500" kern="1200" dirty="0">
                <a:solidFill>
                  <a:schemeClr val="tx1"/>
                </a:solidFill>
                <a:latin typeface="Dank Mono" pitchFamily="49" charset="77"/>
                <a:ea typeface="+mj-ea"/>
                <a:cs typeface="+mj-cs"/>
              </a:rPr>
            </a:br>
            <a:br>
              <a:rPr lang="en-US" sz="3500" kern="1200" dirty="0">
                <a:solidFill>
                  <a:schemeClr val="tx1"/>
                </a:solidFill>
                <a:latin typeface="Dank Mono" pitchFamily="49" charset="77"/>
                <a:ea typeface="+mj-ea"/>
                <a:cs typeface="+mj-cs"/>
              </a:rPr>
            </a:br>
            <a:r>
              <a:rPr lang="en-US" sz="3500" kern="1200" dirty="0">
                <a:solidFill>
                  <a:schemeClr val="tx1"/>
                </a:solidFill>
                <a:latin typeface="Dank Mono" pitchFamily="49" charset="77"/>
                <a:ea typeface="+mj-ea"/>
                <a:cs typeface="+mj-cs"/>
              </a:rPr>
              <a:t>No Integration Tests</a:t>
            </a:r>
          </a:p>
        </p:txBody>
      </p:sp>
      <p:sp>
        <p:nvSpPr>
          <p:cNvPr id="7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3306950"/>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90" name="Picture 6" descr="windows - Two unit test suites. No integration testing. - devRant">
            <a:extLst>
              <a:ext uri="{FF2B5EF4-FFF2-40B4-BE49-F238E27FC236}">
                <a16:creationId xmlns:a16="http://schemas.microsoft.com/office/drawing/2014/main" id="{EA615A1E-8B16-D04C-A559-BCDAB12697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72" b="7055"/>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8B4077A-A004-EE48-B25A-B7E4C930D5C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49373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Rewards</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763271"/>
          </a:xfrm>
          <a:prstGeom prst="rect">
            <a:avLst/>
          </a:prstGeom>
        </p:spPr>
        <p:txBody>
          <a:bodyPr spcFirstLastPara="1" lIns="91425" tIns="91425" rIns="91425" bIns="91425" anchorCtr="0">
            <a:normAutofit/>
          </a:bodyPr>
          <a:lstStyle/>
          <a:p>
            <a:pPr marL="114300" lvl="0" indent="0">
              <a:buNone/>
            </a:pPr>
            <a:r>
              <a:rPr lang="en-US" sz="1600" dirty="0">
                <a:latin typeface="Garamond" panose="02020404030301010803" pitchFamily="18" charset="0"/>
              </a:rPr>
              <a:t>Higher confidence levels</a:t>
            </a:r>
            <a:br>
              <a:rPr lang="en-US" sz="1600" dirty="0">
                <a:latin typeface="Garamond" panose="02020404030301010803" pitchFamily="18" charset="0"/>
              </a:rPr>
            </a:br>
            <a:r>
              <a:rPr lang="en-US" sz="1600" dirty="0">
                <a:latin typeface="Garamond" panose="02020404030301010803" pitchFamily="18" charset="0"/>
              </a:rPr>
              <a:t>- Continual feedback; Pavlovian response</a:t>
            </a:r>
            <a:br>
              <a:rPr lang="en-US" sz="1600" dirty="0">
                <a:latin typeface="Garamond" panose="02020404030301010803" pitchFamily="18" charset="0"/>
              </a:rPr>
            </a:br>
            <a:r>
              <a:rPr lang="en-US" sz="1600" dirty="0">
                <a:latin typeface="Garamond" panose="02020404030301010803" pitchFamily="18" charset="0"/>
              </a:rPr>
              <a:t>- Ease introduction of new functionality</a:t>
            </a:r>
            <a:br>
              <a:rPr lang="en-US" sz="1600" dirty="0">
                <a:latin typeface="Garamond" panose="02020404030301010803" pitchFamily="18" charset="0"/>
              </a:rPr>
            </a:br>
            <a:r>
              <a:rPr lang="en-US" sz="1600" dirty="0">
                <a:latin typeface="Garamond" panose="02020404030301010803" pitchFamily="18" charset="0"/>
              </a:rPr>
              <a:t>- Allows for refactoring with impunity</a:t>
            </a:r>
          </a:p>
          <a:p>
            <a:pPr marL="114300" lvl="0" indent="0">
              <a:buNone/>
            </a:pPr>
            <a:r>
              <a:rPr lang="en-US" sz="1600" dirty="0">
                <a:latin typeface="Garamond" panose="02020404030301010803" pitchFamily="18" charset="0"/>
              </a:rPr>
              <a:t>Continual progress</a:t>
            </a:r>
            <a:br>
              <a:rPr lang="en-US" sz="1600" dirty="0">
                <a:latin typeface="Garamond" panose="02020404030301010803" pitchFamily="18" charset="0"/>
              </a:rPr>
            </a:br>
            <a:r>
              <a:rPr lang="en-US" sz="1600" dirty="0">
                <a:latin typeface="Garamond" panose="02020404030301010803" pitchFamily="18" charset="0"/>
              </a:rPr>
              <a:t>- Add value every programming session,</a:t>
            </a:r>
            <a:br>
              <a:rPr lang="en-US" sz="1600" dirty="0">
                <a:latin typeface="Garamond" panose="02020404030301010803" pitchFamily="18" charset="0"/>
              </a:rPr>
            </a:br>
            <a:r>
              <a:rPr lang="en-US" sz="1600" dirty="0">
                <a:latin typeface="Garamond" panose="02020404030301010803" pitchFamily="18" charset="0"/>
              </a:rPr>
              <a:t>      every few minutes</a:t>
            </a:r>
            <a:br>
              <a:rPr lang="en-US" sz="1600" dirty="0">
                <a:latin typeface="Garamond" panose="02020404030301010803" pitchFamily="18" charset="0"/>
              </a:rPr>
            </a:br>
            <a:r>
              <a:rPr lang="en-US" sz="1600" dirty="0">
                <a:latin typeface="Garamond" panose="02020404030301010803" pitchFamily="18" charset="0"/>
              </a:rPr>
              <a:t>- Avoid going too astray</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095866-A56A-C04C-A680-8F5501ADAE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04367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4861" b="486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05_fizz_buzz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1589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10" name="Picture 2" descr="NASA Television to Air Space Station Cargo Ship Launch, Docking | NASA">
            <a:extLst>
              <a:ext uri="{FF2B5EF4-FFF2-40B4-BE49-F238E27FC236}">
                <a16:creationId xmlns:a16="http://schemas.microsoft.com/office/drawing/2014/main" id="{3B889B88-7738-0048-8231-4A85820B43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DAB33CF-E650-E84F-96CB-2FB9EEA19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95;p41">
            <a:extLst>
              <a:ext uri="{FF2B5EF4-FFF2-40B4-BE49-F238E27FC236}">
                <a16:creationId xmlns:a16="http://schemas.microsoft.com/office/drawing/2014/main" id="{B1F36651-CBD5-BE45-988A-DD4AAF889358}"/>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14" name="Straight Connector 13">
            <a:extLst>
              <a:ext uri="{FF2B5EF4-FFF2-40B4-BE49-F238E27FC236}">
                <a16:creationId xmlns:a16="http://schemas.microsoft.com/office/drawing/2014/main" id="{AEB27F17-B1CA-1D4A-88F3-808A16BCD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3EE02C-85E3-1F49-878E-F249E9A347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6A2340-6ABB-5B4D-8354-96C2B91BE25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Tea Ceremony: Why You Should Get Into This Silent Meditation Practice">
            <a:extLst>
              <a:ext uri="{FF2B5EF4-FFF2-40B4-BE49-F238E27FC236}">
                <a16:creationId xmlns:a16="http://schemas.microsoft.com/office/drawing/2014/main" id="{04502AF2-F38B-444D-8623-66E71BD1E1F2}"/>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solidFill>
                  <a:schemeClr val="bg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dirty="0">
                <a:solidFill>
                  <a:schemeClr val="tx1"/>
                </a:solidFill>
                <a:latin typeface="Dank Mono" pitchFamily="49" charset="77"/>
                <a:ea typeface="+mj-ea"/>
                <a:cs typeface="+mj-cs"/>
              </a:rPr>
              <a:t>Why Are We Here?</a:t>
            </a:r>
            <a:endParaRPr lang="en-US" sz="3600" i="1" u="none" strike="noStrike" kern="1200" cap="none" dirty="0">
              <a:solidFill>
                <a:schemeClr val="tx1"/>
              </a:solidFill>
              <a:latin typeface="Dank Mono" pitchFamily="49" charset="77"/>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Top 20 Travel Photos on 500px So Far This Year - 500px">
            <a:extLst>
              <a:ext uri="{FF2B5EF4-FFF2-40B4-BE49-F238E27FC236}">
                <a16:creationId xmlns:a16="http://schemas.microsoft.com/office/drawing/2014/main" id="{F3410892-5518-5147-935B-7DCF1F521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4"/>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Google Shape;443;p69"/>
          <p:cNvSpPr txBox="1">
            <a:spLocks noGrp="1"/>
          </p:cNvSpPr>
          <p:nvPr>
            <p:ph type="title"/>
          </p:nvPr>
        </p:nvSpPr>
        <p:spPr>
          <a:xfrm>
            <a:off x="628650" y="273843"/>
            <a:ext cx="3302327"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So Far...</a:t>
            </a:r>
          </a:p>
        </p:txBody>
      </p:sp>
      <p:sp>
        <p:nvSpPr>
          <p:cNvPr id="442" name="Google Shape;442;p69"/>
          <p:cNvSpPr txBox="1">
            <a:spLocks noGrp="1"/>
          </p:cNvSpPr>
          <p:nvPr>
            <p:ph type="body" idx="1"/>
          </p:nvPr>
        </p:nvSpPr>
        <p:spPr>
          <a:xfrm>
            <a:off x="192965" y="1825650"/>
            <a:ext cx="3888841" cy="2807072"/>
          </a:xfrm>
          <a:prstGeom prst="rect">
            <a:avLst/>
          </a:prstGeom>
        </p:spPr>
        <p:txBody>
          <a:bodyPr spcFirstLastPara="1" lIns="91425" tIns="91425" rIns="91425" bIns="91425" anchorCtr="0">
            <a:normAutofit/>
          </a:bodyPr>
          <a:lstStyle/>
          <a:p>
            <a:pPr marL="114300" lvl="0" indent="0" rtl="0">
              <a:spcBef>
                <a:spcPts val="640"/>
              </a:spcBef>
              <a:spcAft>
                <a:spcPts val="0"/>
              </a:spcAft>
              <a:buSzPts val="1800"/>
              <a:buNone/>
            </a:pPr>
            <a:r>
              <a:rPr lang="en-US" sz="1500" dirty="0">
                <a:latin typeface="Garamond" panose="02020404030301010803" pitchFamily="18" charset="0"/>
              </a:rPr>
              <a:t>How does it help?</a:t>
            </a:r>
            <a:br>
              <a:rPr lang="en-US" sz="1500" dirty="0">
                <a:latin typeface="Garamond" panose="02020404030301010803" pitchFamily="18" charset="0"/>
              </a:rPr>
            </a:br>
            <a:r>
              <a:rPr lang="en-US" sz="1500" dirty="0">
                <a:latin typeface="Garamond" panose="02020404030301010803" pitchFamily="18" charset="0"/>
              </a:rPr>
              <a:t>- Based upon what you’ve learned so far</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Testing all the time</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Design all the time</a:t>
            </a:r>
            <a:br>
              <a:rPr lang="en-US" sz="1500" dirty="0">
                <a:latin typeface="Garamond" panose="02020404030301010803" pitchFamily="18" charset="0"/>
              </a:rPr>
            </a:br>
            <a:r>
              <a:rPr lang="en-US" sz="1500" dirty="0">
                <a:latin typeface="Garamond" panose="02020404030301010803" pitchFamily="18" charset="0"/>
              </a:rPr>
              <a:t>- Build classes in isolation</a:t>
            </a:r>
            <a:br>
              <a:rPr lang="en-US" sz="1500" dirty="0">
                <a:latin typeface="Garamond" panose="02020404030301010803" pitchFamily="18" charset="0"/>
              </a:rPr>
            </a:br>
            <a:r>
              <a:rPr lang="en-US" sz="1500" dirty="0">
                <a:latin typeface="Garamond" panose="02020404030301010803" pitchFamily="18" charset="0"/>
              </a:rPr>
              <a:t>- Consistently adapt to changing requirements</a:t>
            </a:r>
            <a:br>
              <a:rPr lang="en-US" sz="1500" dirty="0">
                <a:latin typeface="Garamond" panose="02020404030301010803" pitchFamily="18" charset="0"/>
              </a:rPr>
            </a:br>
            <a:br>
              <a:rPr lang="en-US" sz="1500" dirty="0">
                <a:latin typeface="Garamond" panose="02020404030301010803" pitchFamily="18" charset="0"/>
              </a:rPr>
            </a:br>
            <a:r>
              <a:rPr lang="en-US" sz="1500" i="1" dirty="0">
                <a:latin typeface="Garamond" panose="02020404030301010803" pitchFamily="18" charset="0"/>
              </a:rPr>
              <a:t>That’s only part of it…</a:t>
            </a:r>
          </a:p>
        </p:txBody>
      </p:sp>
      <p:pic>
        <p:nvPicPr>
          <p:cNvPr id="8" name="Picture 7">
            <a:extLst>
              <a:ext uri="{FF2B5EF4-FFF2-40B4-BE49-F238E27FC236}">
                <a16:creationId xmlns:a16="http://schemas.microsoft.com/office/drawing/2014/main" id="{130F8661-354D-5349-8C06-33484FF05F6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Google Shape;308;p49"/>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307" name="Google Shape;307;p49"/>
          <p:cNvSpPr txBox="1">
            <a:spLocks noGrp="1"/>
          </p:cNvSpPr>
          <p:nvPr>
            <p:ph type="body" idx="1"/>
          </p:nvPr>
        </p:nvSpPr>
        <p:spPr>
          <a:xfrm>
            <a:off x="444625" y="1873210"/>
            <a:ext cx="3682748" cy="2827826"/>
          </a:xfrm>
          <a:prstGeom prst="rect">
            <a:avLst/>
          </a:prstGeom>
        </p:spPr>
        <p:txBody>
          <a:bodyPr spcFirstLastPara="1" lIns="91425" tIns="91425" rIns="91425" bIns="91425" anchor="t" anchorCtr="0">
            <a:normAutofit/>
          </a:bodyPr>
          <a:lstStyle/>
          <a:p>
            <a:pPr marL="114300" lvl="0" indent="0">
              <a:buNone/>
            </a:pPr>
            <a:r>
              <a:rPr lang="en-US" dirty="0">
                <a:solidFill>
                  <a:srgbClr val="595959"/>
                </a:solidFill>
              </a:rPr>
              <a:t>Restructure (the source code of an application or piece of software) to improve operation </a:t>
            </a:r>
            <a:r>
              <a:rPr lang="en-US" b="1" dirty="0">
                <a:solidFill>
                  <a:srgbClr val="595959"/>
                </a:solidFill>
              </a:rPr>
              <a:t>without altering functionality</a:t>
            </a:r>
          </a:p>
        </p:txBody>
      </p:sp>
      <p:pic>
        <p:nvPicPr>
          <p:cNvPr id="47106" name="Picture 2" descr="Refactoring: clean your code">
            <a:extLst>
              <a:ext uri="{FF2B5EF4-FFF2-40B4-BE49-F238E27FC236}">
                <a16:creationId xmlns:a16="http://schemas.microsoft.com/office/drawing/2014/main" id="{7A57E0D7-7B9C-6247-AA80-9FA64C1B73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54A4544-5A4F-F54F-B8A1-44EB870BA0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9995B-734D-A348-B10B-FE2FB0232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20BBCE-2524-7C40-B8ED-23F9434C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308;p49">
            <a:extLst>
              <a:ext uri="{FF2B5EF4-FFF2-40B4-BE49-F238E27FC236}">
                <a16:creationId xmlns:a16="http://schemas.microsoft.com/office/drawing/2014/main" id="{5D205E17-97DE-E54E-96E0-DC9341F26E10}"/>
              </a:ext>
            </a:extLst>
          </p:cNvPr>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12" name="Google Shape;307;p49">
            <a:extLst>
              <a:ext uri="{FF2B5EF4-FFF2-40B4-BE49-F238E27FC236}">
                <a16:creationId xmlns:a16="http://schemas.microsoft.com/office/drawing/2014/main" id="{FCA707E8-7CC3-E44C-97C9-BB0EA84E43F1}"/>
              </a:ext>
            </a:extLst>
          </p:cNvPr>
          <p:cNvSpPr txBox="1">
            <a:spLocks noGrp="1"/>
          </p:cNvSpPr>
          <p:nvPr>
            <p:ph type="body" idx="1"/>
          </p:nvPr>
        </p:nvSpPr>
        <p:spPr>
          <a:xfrm>
            <a:off x="444624" y="1873210"/>
            <a:ext cx="4042535" cy="2827826"/>
          </a:xfrm>
          <a:prstGeom prst="rect">
            <a:avLst/>
          </a:prstGeom>
        </p:spPr>
        <p:txBody>
          <a:bodyPr spcFirstLastPara="1" lIns="91425" tIns="91425" rIns="91425" bIns="91425" anchor="t" anchorCtr="0">
            <a:normAutofit fontScale="85000" lnSpcReduction="10000"/>
          </a:bodyPr>
          <a:lstStyle/>
          <a:p>
            <a:pPr marL="114300" lvl="0" indent="0">
              <a:buNone/>
            </a:pPr>
            <a:r>
              <a:rPr lang="en-US" dirty="0">
                <a:solidFill>
                  <a:srgbClr val="595959"/>
                </a:solidFill>
              </a:rPr>
              <a:t>Ensure code has optimal design always</a:t>
            </a:r>
            <a:br>
              <a:rPr lang="en-US" dirty="0">
                <a:solidFill>
                  <a:srgbClr val="595959"/>
                </a:solidFill>
              </a:rPr>
            </a:br>
            <a:r>
              <a:rPr lang="en-US" dirty="0">
                <a:solidFill>
                  <a:srgbClr val="595959"/>
                </a:solidFill>
              </a:rPr>
              <a:t>- Another way to do “agile” design</a:t>
            </a:r>
            <a:br>
              <a:rPr lang="en-US" dirty="0">
                <a:solidFill>
                  <a:srgbClr val="595959"/>
                </a:solidFill>
              </a:rPr>
            </a:br>
            <a:endParaRPr lang="en-US" dirty="0">
              <a:solidFill>
                <a:srgbClr val="595959"/>
              </a:solidFill>
            </a:endParaRPr>
          </a:p>
          <a:p>
            <a:pPr marL="114300" lvl="0" indent="0">
              <a:buNone/>
            </a:pPr>
            <a:r>
              <a:rPr lang="en-US" dirty="0">
                <a:solidFill>
                  <a:srgbClr val="595959"/>
                </a:solidFill>
              </a:rPr>
              <a:t>Entropy is unavoidable</a:t>
            </a:r>
            <a:br>
              <a:rPr lang="en-US" dirty="0">
                <a:solidFill>
                  <a:srgbClr val="595959"/>
                </a:solidFill>
              </a:rPr>
            </a:br>
            <a:r>
              <a:rPr lang="en-US" dirty="0">
                <a:solidFill>
                  <a:srgbClr val="595959"/>
                </a:solidFill>
              </a:rPr>
              <a:t>- Deal with it all along product lifecycle</a:t>
            </a:r>
            <a:br>
              <a:rPr lang="en-US" dirty="0">
                <a:solidFill>
                  <a:srgbClr val="595959"/>
                </a:solidFill>
              </a:rPr>
            </a:br>
            <a:br>
              <a:rPr lang="en-US" dirty="0">
                <a:solidFill>
                  <a:srgbClr val="595959"/>
                </a:solidFill>
              </a:rPr>
            </a:br>
            <a:r>
              <a:rPr lang="en-US" dirty="0">
                <a:solidFill>
                  <a:srgbClr val="595959"/>
                </a:solidFill>
              </a:rPr>
              <a:t>Code transformations,</a:t>
            </a:r>
            <a:br>
              <a:rPr lang="en-US" dirty="0">
                <a:solidFill>
                  <a:srgbClr val="595959"/>
                </a:solidFill>
              </a:rPr>
            </a:br>
            <a:r>
              <a:rPr lang="en-US" dirty="0">
                <a:solidFill>
                  <a:srgbClr val="595959"/>
                </a:solidFill>
              </a:rPr>
              <a:t>not performance optimizations</a:t>
            </a:r>
            <a:br>
              <a:rPr lang="en-US" dirty="0">
                <a:solidFill>
                  <a:srgbClr val="595959"/>
                </a:solidFill>
              </a:rPr>
            </a:br>
            <a:br>
              <a:rPr lang="en-US" dirty="0">
                <a:solidFill>
                  <a:srgbClr val="595959"/>
                </a:solidFill>
              </a:rPr>
            </a:br>
            <a:r>
              <a:rPr lang="en-US" dirty="0">
                <a:solidFill>
                  <a:srgbClr val="595959"/>
                </a:solidFill>
              </a:rPr>
              <a:t>Take small, safe steps</a:t>
            </a:r>
            <a:br>
              <a:rPr lang="en-US" dirty="0">
                <a:solidFill>
                  <a:srgbClr val="595959"/>
                </a:solidFill>
              </a:rPr>
            </a:br>
            <a:br>
              <a:rPr lang="en-US" dirty="0">
                <a:solidFill>
                  <a:srgbClr val="595959"/>
                </a:solidFill>
              </a:rPr>
            </a:br>
            <a:r>
              <a:rPr lang="en-US" dirty="0">
                <a:solidFill>
                  <a:srgbClr val="595959"/>
                </a:solidFill>
              </a:rPr>
              <a:t>The third, critical leg of the TDD cycle</a:t>
            </a:r>
          </a:p>
          <a:p>
            <a:pPr marL="114300" lvl="0" indent="0">
              <a:buNone/>
            </a:pPr>
            <a:endParaRPr lang="en-US" dirty="0">
              <a:solidFill>
                <a:srgbClr val="595959"/>
              </a:solidFill>
            </a:endParaRPr>
          </a:p>
        </p:txBody>
      </p:sp>
      <p:pic>
        <p:nvPicPr>
          <p:cNvPr id="13" name="Picture 2" descr="Refactoring: clean your code">
            <a:extLst>
              <a:ext uri="{FF2B5EF4-FFF2-40B4-BE49-F238E27FC236}">
                <a16:creationId xmlns:a16="http://schemas.microsoft.com/office/drawing/2014/main" id="{2F1241C5-3BB7-C64D-9768-909DB949BA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EFE93C7-F34A-8846-96F9-8FE7A40F88D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96114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6082" name="Picture 2" descr="Red, Green, Refactor!. Robert Cecil Martin, better know as… | by Tun Khine  | Medium">
            <a:extLst>
              <a:ext uri="{FF2B5EF4-FFF2-40B4-BE49-F238E27FC236}">
                <a16:creationId xmlns:a16="http://schemas.microsoft.com/office/drawing/2014/main" id="{408FE9B3-E28C-E64A-ADEE-D11940941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81" y="78884"/>
            <a:ext cx="7945437" cy="4540250"/>
          </a:xfrm>
          <a:prstGeom prst="rect">
            <a:avLst/>
          </a:prstGeom>
          <a:noFill/>
          <a:extLst>
            <a:ext uri="{909E8E84-426E-40DD-AFC4-6F175D3DCCD1}">
              <a14:hiddenFill xmlns:a14="http://schemas.microsoft.com/office/drawing/2010/main">
                <a:solidFill>
                  <a:srgbClr val="FFFFFF"/>
                </a:solidFill>
              </a14:hiddenFill>
            </a:ext>
          </a:extLst>
        </p:spPr>
      </p:pic>
      <p:sp>
        <p:nvSpPr>
          <p:cNvPr id="179" name="Google Shape;179;p30"/>
          <p:cNvSpPr txBox="1">
            <a:spLocks noGrp="1"/>
          </p:cNvSpPr>
          <p:nvPr>
            <p:ph type="title"/>
          </p:nvPr>
        </p:nvSpPr>
        <p:spPr>
          <a:xfrm>
            <a:off x="0" y="4619134"/>
            <a:ext cx="8229600" cy="5243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CC0000"/>
                </a:solidFill>
                <a:latin typeface="Dank Mono" pitchFamily="49" charset="77"/>
              </a:rPr>
              <a:t>Red</a:t>
            </a:r>
            <a:r>
              <a:rPr lang="en-US" dirty="0">
                <a:latin typeface="Dank Mono" pitchFamily="49" charset="77"/>
              </a:rPr>
              <a:t>, </a:t>
            </a:r>
            <a:r>
              <a:rPr lang="en-US" dirty="0">
                <a:solidFill>
                  <a:srgbClr val="6AA84F"/>
                </a:solidFill>
                <a:latin typeface="Dank Mono" pitchFamily="49" charset="77"/>
              </a:rPr>
              <a:t>Green</a:t>
            </a:r>
            <a:r>
              <a:rPr lang="en-US" dirty="0">
                <a:latin typeface="Dank Mono" pitchFamily="49" charset="77"/>
              </a:rPr>
              <a:t>, </a:t>
            </a:r>
            <a:r>
              <a:rPr lang="en-US" dirty="0">
                <a:solidFill>
                  <a:srgbClr val="3C78D8"/>
                </a:solidFill>
                <a:latin typeface="Dank Mono" pitchFamily="49" charset="77"/>
              </a:rPr>
              <a:t>Refactor</a:t>
            </a:r>
            <a:endParaRPr dirty="0">
              <a:solidFill>
                <a:srgbClr val="3C78D8"/>
              </a:solidFill>
              <a:latin typeface="Dank Mono" pitchFamily="49" charset="77"/>
            </a:endParaRPr>
          </a:p>
        </p:txBody>
      </p:sp>
      <p:pic>
        <p:nvPicPr>
          <p:cNvPr id="5" name="Picture 4">
            <a:extLst>
              <a:ext uri="{FF2B5EF4-FFF2-40B4-BE49-F238E27FC236}">
                <a16:creationId xmlns:a16="http://schemas.microsoft.com/office/drawing/2014/main" id="{AE5B9945-319F-D54D-855F-135EC25BC3A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ONE DOES NOT SIMPLY REFACTOR LEGACY CODE - Aragorn | Meme Generator">
            <a:extLst>
              <a:ext uri="{FF2B5EF4-FFF2-40B4-BE49-F238E27FC236}">
                <a16:creationId xmlns:a16="http://schemas.microsoft.com/office/drawing/2014/main" id="{7FF8A458-1629-EA49-82B0-5A7D3818E2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 y="837819"/>
            <a:ext cx="8458200" cy="34678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1357B9B-1099-6A47-A735-B6A77D91303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7945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80" name="Picture 4" descr="Clean Code, Code smells Exercise – JustCode">
            <a:extLst>
              <a:ext uri="{FF2B5EF4-FFF2-40B4-BE49-F238E27FC236}">
                <a16:creationId xmlns:a16="http://schemas.microsoft.com/office/drawing/2014/main" id="{71966D62-F264-2645-854E-7BDED9BB2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309"/>
          <a:stretch/>
        </p:blipFill>
        <p:spPr bwMode="auto">
          <a:xfrm>
            <a:off x="342900" y="342900"/>
            <a:ext cx="845820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D67E236-E5E8-3841-992D-76A5FAE8AF5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636087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0" name="Picture 2" descr="Fizz Buzz - Fizz Buzz Implementation Fizz Buzz TutorialCup">
            <a:extLst>
              <a:ext uri="{FF2B5EF4-FFF2-40B4-BE49-F238E27FC236}">
                <a16:creationId xmlns:a16="http://schemas.microsoft.com/office/drawing/2014/main" id="{CA3D3CFC-62ED-1B47-92A4-8330E8EA0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39" r="2" b="6338"/>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oogle Shape;443;p69">
            <a:extLst>
              <a:ext uri="{FF2B5EF4-FFF2-40B4-BE49-F238E27FC236}">
                <a16:creationId xmlns:a16="http://schemas.microsoft.com/office/drawing/2014/main" id="{B9F1AFFF-391C-744F-B912-061D77400ED5}"/>
              </a:ext>
            </a:extLst>
          </p:cNvPr>
          <p:cNvSpPr txBox="1">
            <a:spLocks noGrp="1"/>
          </p:cNvSpPr>
          <p:nvPr>
            <p:ph type="title"/>
          </p:nvPr>
        </p:nvSpPr>
        <p:spPr>
          <a:xfrm>
            <a:off x="630936" y="3756812"/>
            <a:ext cx="2167128"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2000">
                <a:solidFill>
                  <a:schemeClr val="bg1"/>
                </a:solidFill>
                <a:latin typeface="Dank Mono" pitchFamily="49" charset="77"/>
              </a:rPr>
              <a:t>Refactoring Fizz Buzz</a:t>
            </a:r>
          </a:p>
        </p:txBody>
      </p:sp>
      <p:cxnSp>
        <p:nvCxnSpPr>
          <p:cNvPr id="75" name="Straight Connector 7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3" name="Google Shape;442;p69">
            <a:extLst>
              <a:ext uri="{FF2B5EF4-FFF2-40B4-BE49-F238E27FC236}">
                <a16:creationId xmlns:a16="http://schemas.microsoft.com/office/drawing/2014/main" id="{AA0F1B33-7553-2D4E-A746-D4918BAB17E5}"/>
              </a:ext>
            </a:extLst>
          </p:cNvPr>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rmAutofit/>
          </a:bodyPr>
          <a:lstStyle/>
          <a:p>
            <a:pPr marL="114300" lvl="0" indent="0" rtl="0">
              <a:spcBef>
                <a:spcPts val="640"/>
              </a:spcBef>
              <a:spcAft>
                <a:spcPts val="0"/>
              </a:spcAft>
              <a:buSzPts val="1800"/>
              <a:buNone/>
            </a:pPr>
            <a:r>
              <a:rPr lang="en-US" sz="1300">
                <a:solidFill>
                  <a:schemeClr val="bg1"/>
                </a:solidFill>
                <a:latin typeface="Garamond" panose="02020404030301010803" pitchFamily="18" charset="0"/>
              </a:rPr>
              <a:t>What if we wanted to make it so that multiples of seven go “Pop”?</a:t>
            </a:r>
          </a:p>
          <a:p>
            <a:pPr marL="114300" lvl="0" indent="0" rtl="0">
              <a:spcBef>
                <a:spcPts val="640"/>
              </a:spcBef>
              <a:spcAft>
                <a:spcPts val="0"/>
              </a:spcAft>
              <a:buSzPts val="1800"/>
              <a:buNone/>
            </a:pPr>
            <a:r>
              <a:rPr lang="en-US" sz="1300">
                <a:solidFill>
                  <a:schemeClr val="bg1"/>
                </a:solidFill>
                <a:latin typeface="Garamond" panose="02020404030301010803" pitchFamily="18" charset="0"/>
              </a:rPr>
              <a:t>Based upon our current implementation, having to add another command violates the open closed principle…</a:t>
            </a:r>
          </a:p>
        </p:txBody>
      </p:sp>
      <p:pic>
        <p:nvPicPr>
          <p:cNvPr id="17" name="Picture 16">
            <a:extLst>
              <a:ext uri="{FF2B5EF4-FFF2-40B4-BE49-F238E27FC236}">
                <a16:creationId xmlns:a16="http://schemas.microsoft.com/office/drawing/2014/main" id="{D39D4C59-DF39-7A42-8EA6-F32E972E2D2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9088769"/>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pic>
        <p:nvPicPr>
          <p:cNvPr id="14" name="Picture 4" descr="Redshift at Lightspeed: How to continuously optimize and modify Redsh…">
            <a:extLst>
              <a:ext uri="{FF2B5EF4-FFF2-40B4-BE49-F238E27FC236}">
                <a16:creationId xmlns:a16="http://schemas.microsoft.com/office/drawing/2014/main" id="{26A8D7E6-31AF-1B4A-A52D-4D4DC64CEE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38" r="2" b="4613"/>
          <a:stretch/>
        </p:blipFill>
        <p:spPr bwMode="auto">
          <a:xfrm>
            <a:off x="241299" y="241299"/>
            <a:ext cx="8661401" cy="46609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505CCE-8E49-8B49-87B5-E4D4EB7A47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59683466"/>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p:nvSpPr>
          <p:cNvPr id="73" name="Rectangle 7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298" name="Picture 2">
            <a:extLst>
              <a:ext uri="{FF2B5EF4-FFF2-40B4-BE49-F238E27FC236}">
                <a16:creationId xmlns:a16="http://schemas.microsoft.com/office/drawing/2014/main" id="{85FEED84-8013-2740-B3FD-199457A9E270}"/>
              </a:ext>
            </a:extLst>
          </p:cNvPr>
          <p:cNvPicPr>
            <a:picLocks noChangeAspect="1" noChangeArrowheads="1"/>
          </p:cNvPicPr>
          <p:nvPr/>
        </p:nvPicPr>
        <p:blipFill>
          <a:blip r:embed="rId3"/>
          <a:srcRect/>
          <a:stretch/>
        </p:blipFill>
        <p:spPr bwMode="auto">
          <a:xfrm>
            <a:off x="482600" y="1330800"/>
            <a:ext cx="3971036" cy="2481898"/>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5300" name="Picture 4" descr="Command design&amp;nbsp;pattern">
            <a:extLst>
              <a:ext uri="{FF2B5EF4-FFF2-40B4-BE49-F238E27FC236}">
                <a16:creationId xmlns:a16="http://schemas.microsoft.com/office/drawing/2014/main" id="{C4951F04-DDE2-C749-87D2-BF6BAFE12C3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90362" y="1330800"/>
            <a:ext cx="3971037" cy="24818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3;p69">
            <a:extLst>
              <a:ext uri="{FF2B5EF4-FFF2-40B4-BE49-F238E27FC236}">
                <a16:creationId xmlns:a16="http://schemas.microsoft.com/office/drawing/2014/main" id="{8B726D4F-4BE3-4E41-B88C-E0DC62234422}"/>
              </a:ext>
            </a:extLst>
          </p:cNvPr>
          <p:cNvSpPr txBox="1">
            <a:spLocks noGrp="1"/>
          </p:cNvSpPr>
          <p:nvPr>
            <p:ph type="title"/>
          </p:nvPr>
        </p:nvSpPr>
        <p:spPr>
          <a:xfrm>
            <a:off x="357759" y="360045"/>
            <a:ext cx="4202201" cy="676903"/>
          </a:xfrm>
          <a:prstGeom prst="rect">
            <a:avLst/>
          </a:prstGeom>
        </p:spPr>
        <p:txBody>
          <a:bodyPr spcFirstLastPara="1" lIns="91425" tIns="91425" rIns="91425" bIns="91425" anchorCtr="0">
            <a:normAutofit/>
          </a:bodyPr>
          <a:lstStyle/>
          <a:p>
            <a:pPr marL="0" lvl="0" indent="0" algn="ctr" rtl="0">
              <a:spcBef>
                <a:spcPts val="0"/>
              </a:spcBef>
              <a:spcAft>
                <a:spcPts val="0"/>
              </a:spcAft>
              <a:buNone/>
            </a:pPr>
            <a:r>
              <a:rPr lang="en-US" dirty="0">
                <a:latin typeface="Dank Mono" pitchFamily="49" charset="77"/>
              </a:rPr>
              <a:t>Abstract Factory</a:t>
            </a:r>
          </a:p>
        </p:txBody>
      </p:sp>
      <p:sp>
        <p:nvSpPr>
          <p:cNvPr id="11" name="Google Shape;443;p69">
            <a:extLst>
              <a:ext uri="{FF2B5EF4-FFF2-40B4-BE49-F238E27FC236}">
                <a16:creationId xmlns:a16="http://schemas.microsoft.com/office/drawing/2014/main" id="{61089E2B-02B6-9243-B891-00396B6F5EDD}"/>
              </a:ext>
            </a:extLst>
          </p:cNvPr>
          <p:cNvSpPr txBox="1">
            <a:spLocks/>
          </p:cNvSpPr>
          <p:nvPr/>
        </p:nvSpPr>
        <p:spPr>
          <a:xfrm>
            <a:off x="4762919" y="360045"/>
            <a:ext cx="4202201" cy="67690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latin typeface="Dank Mono" pitchFamily="49" charset="77"/>
              </a:rPr>
              <a:t>Command</a:t>
            </a:r>
          </a:p>
        </p:txBody>
      </p:sp>
      <p:sp>
        <p:nvSpPr>
          <p:cNvPr id="12" name="Rectangle 11">
            <a:extLst>
              <a:ext uri="{FF2B5EF4-FFF2-40B4-BE49-F238E27FC236}">
                <a16:creationId xmlns:a16="http://schemas.microsoft.com/office/drawing/2014/main" id="{3382696E-1A32-BF44-AC14-A2265F654193}"/>
              </a:ext>
            </a:extLst>
          </p:cNvPr>
          <p:cNvSpPr/>
          <p:nvPr/>
        </p:nvSpPr>
        <p:spPr>
          <a:xfrm>
            <a:off x="0" y="4820729"/>
            <a:ext cx="3435422" cy="307777"/>
          </a:xfrm>
          <a:prstGeom prst="rect">
            <a:avLst/>
          </a:prstGeom>
        </p:spPr>
        <p:txBody>
          <a:bodyPr wrap="square">
            <a:spAutoFit/>
          </a:bodyPr>
          <a:lstStyle/>
          <a:p>
            <a:r>
              <a:rPr lang="en-US" i="1" kern="1200" dirty="0">
                <a:solidFill>
                  <a:schemeClr val="tx1"/>
                </a:solidFill>
                <a:latin typeface="Dank Mono" pitchFamily="49" charset="77"/>
              </a:rPr>
              <a:t>06_fizz_buzz_command</a:t>
            </a:r>
            <a:endParaRPr lang="en-US" i="1" dirty="0">
              <a:solidFill>
                <a:schemeClr val="tx1"/>
              </a:solidFill>
            </a:endParaRPr>
          </a:p>
        </p:txBody>
      </p:sp>
      <p:pic>
        <p:nvPicPr>
          <p:cNvPr id="15" name="Picture 14">
            <a:extLst>
              <a:ext uri="{FF2B5EF4-FFF2-40B4-BE49-F238E27FC236}">
                <a16:creationId xmlns:a16="http://schemas.microsoft.com/office/drawing/2014/main" id="{34285C10-5195-8449-8791-9C179AC3B47D}"/>
              </a:ext>
            </a:extLst>
          </p:cNvPr>
          <p:cNvPicPr>
            <a:picLocks noChangeAspect="1"/>
          </p:cNvPicPr>
          <p:nvPr/>
        </p:nvPicPr>
        <p:blipFill>
          <a:blip r:embed="rId5"/>
          <a:stretch>
            <a:fillRect/>
          </a:stretch>
        </p:blipFill>
        <p:spPr>
          <a:xfrm>
            <a:off x="7874007" y="4504765"/>
            <a:ext cx="1187799" cy="584472"/>
          </a:xfrm>
          <a:prstGeom prst="rect">
            <a:avLst/>
          </a:prstGeom>
        </p:spPr>
      </p:pic>
      <p:sp>
        <p:nvSpPr>
          <p:cNvPr id="16" name="Rectangle 15">
            <a:extLst>
              <a:ext uri="{FF2B5EF4-FFF2-40B4-BE49-F238E27FC236}">
                <a16:creationId xmlns:a16="http://schemas.microsoft.com/office/drawing/2014/main" id="{B460DD75-A9F4-8E43-9DA4-2EC2CB15F5B6}"/>
              </a:ext>
            </a:extLst>
          </p:cNvPr>
          <p:cNvSpPr/>
          <p:nvPr/>
        </p:nvSpPr>
        <p:spPr>
          <a:xfrm>
            <a:off x="6074102" y="-1995"/>
            <a:ext cx="2987704" cy="307777"/>
          </a:xfrm>
          <a:prstGeom prst="rect">
            <a:avLst/>
          </a:prstGeom>
        </p:spPr>
        <p:txBody>
          <a:bodyPr wrap="square">
            <a:spAutoFit/>
          </a:bodyPr>
          <a:lstStyle/>
          <a:p>
            <a:pPr algn="r"/>
            <a:r>
              <a:rPr lang="en-US" kern="1200" dirty="0">
                <a:solidFill>
                  <a:schemeClr val="tx1"/>
                </a:solidFill>
                <a:latin typeface="Dank Mono" pitchFamily="49" charset="77"/>
              </a:rPr>
              <a:t>https://refactoring.guru/</a:t>
            </a:r>
            <a:endParaRPr lang="en-US" dirty="0">
              <a:solidFill>
                <a:schemeClr val="tx1"/>
              </a:solidFill>
            </a:endParaRPr>
          </a:p>
        </p:txBody>
      </p:sp>
    </p:spTree>
    <p:extLst>
      <p:ext uri="{BB962C8B-B14F-4D97-AF65-F5344CB8AC3E}">
        <p14:creationId xmlns:p14="http://schemas.microsoft.com/office/powerpoint/2010/main" val="3464098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a:extLst>
              <a:ext uri="{FF2B5EF4-FFF2-40B4-BE49-F238E27FC236}">
                <a16:creationId xmlns:a16="http://schemas.microsoft.com/office/drawing/2014/main" id="{77D707C8-A72B-C64B-B98C-813598DD7EB8}"/>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9272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199" name="Rectangle 19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260603"/>
            <a:ext cx="8325612" cy="1351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8"/>
          <p:cNvSpPr txBox="1">
            <a:spLocks noGrp="1"/>
          </p:cNvSpPr>
          <p:nvPr>
            <p:ph type="title"/>
          </p:nvPr>
        </p:nvSpPr>
        <p:spPr>
          <a:xfrm>
            <a:off x="628650" y="438912"/>
            <a:ext cx="7886700" cy="9941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bg1"/>
                </a:solidFill>
                <a:latin typeface="Dank Mono" pitchFamily="49" charset="77"/>
              </a:rPr>
              <a:t>What is Test Driven Development?</a:t>
            </a:r>
          </a:p>
        </p:txBody>
      </p:sp>
      <p:pic>
        <p:nvPicPr>
          <p:cNvPr id="2050" name="Picture 2" descr="Writing Effective Continuous Integration Tests for an Application that Uses  Child Processes | by Kyle Sherwood | Medium">
            <a:extLst>
              <a:ext uri="{FF2B5EF4-FFF2-40B4-BE49-F238E27FC236}">
                <a16:creationId xmlns:a16="http://schemas.microsoft.com/office/drawing/2014/main" id="{A7F4F661-580F-5546-A87E-67A161402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r="-1" b="-1"/>
          <a:stretch/>
        </p:blipFill>
        <p:spPr bwMode="auto">
          <a:xfrm>
            <a:off x="0" y="1789938"/>
            <a:ext cx="4677156" cy="2745139"/>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body" idx="1"/>
          </p:nvPr>
        </p:nvSpPr>
        <p:spPr>
          <a:xfrm>
            <a:off x="4935667" y="1779356"/>
            <a:ext cx="4208333" cy="2745139"/>
          </a:xfrm>
          <a:prstGeom prst="rect">
            <a:avLst/>
          </a:prstGeom>
        </p:spPr>
        <p:txBody>
          <a:bodyPr spcFirstLastPara="1" lIns="91425" tIns="91425" rIns="91425" bIns="91425" anchor="ctr" anchorCtr="0">
            <a:noAutofit/>
          </a:bodyPr>
          <a:lstStyle/>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A Programming Discipline</a:t>
            </a:r>
          </a:p>
          <a:p>
            <a:pPr marL="114300" lvl="0" indent="0" rtl="0">
              <a:lnSpc>
                <a:spcPct val="90000"/>
              </a:lnSpc>
              <a:spcBef>
                <a:spcPts val="0"/>
              </a:spcBef>
              <a:spcAft>
                <a:spcPts val="600"/>
              </a:spcAft>
              <a:buClr>
                <a:srgbClr val="3F3F3F"/>
              </a:buClr>
              <a:buSzPts val="1800"/>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High-feedback incremental coding technique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tests as specs, prior to code</a:t>
            </a:r>
          </a:p>
          <a:p>
            <a:pPr marL="114300" indent="0">
              <a:lnSpc>
                <a:spcPct val="90000"/>
              </a:lnSpc>
              <a:spcBef>
                <a:spcPts val="0"/>
              </a:spcBef>
              <a:spcAft>
                <a:spcPts val="600"/>
              </a:spcAft>
              <a:buClr>
                <a:srgbClr val="3F3F3F"/>
              </a:buClr>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Core of the cycle: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a test</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the code to make the test pass</a:t>
            </a:r>
          </a:p>
        </p:txBody>
      </p:sp>
      <p:pic>
        <p:nvPicPr>
          <p:cNvPr id="13" name="Picture 12">
            <a:extLst>
              <a:ext uri="{FF2B5EF4-FFF2-40B4-BE49-F238E27FC236}">
                <a16:creationId xmlns:a16="http://schemas.microsoft.com/office/drawing/2014/main" id="{039C71B3-37C6-0148-AE68-4373C8B974D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478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7639" b="763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gn="r">
              <a:lnSpc>
                <a:spcPct val="90000"/>
              </a:lnSpc>
              <a:spcBef>
                <a:spcPct val="0"/>
              </a:spcBef>
              <a:spcAft>
                <a:spcPts val="0"/>
              </a:spcAft>
            </a:pPr>
            <a:r>
              <a:rPr lang="en-US" sz="6000" kern="1200" dirty="0">
                <a:solidFill>
                  <a:schemeClr val="tx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273709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Shape 555"/>
        <p:cNvGrpSpPr/>
        <p:nvPr/>
      </p:nvGrpSpPr>
      <p:grpSpPr>
        <a:xfrm>
          <a:off x="0" y="0"/>
          <a:ext cx="0" cy="0"/>
          <a:chOff x="0" y="0"/>
          <a:chExt cx="0" cy="0"/>
        </a:xfrm>
      </p:grpSpPr>
      <p:sp>
        <p:nvSpPr>
          <p:cNvPr id="556" name="Google Shape;556;p8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71</a:t>
            </a:fld>
            <a:endParaRPr/>
          </a:p>
        </p:txBody>
      </p:sp>
      <p:sp>
        <p:nvSpPr>
          <p:cNvPr id="557" name="Google Shape;557;p8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Reference Book on Refactoring</a:t>
            </a:r>
            <a:endParaRPr/>
          </a:p>
        </p:txBody>
      </p:sp>
      <p:pic>
        <p:nvPicPr>
          <p:cNvPr id="558" name="Google Shape;558;p86"/>
          <p:cNvPicPr preferRelativeResize="0"/>
          <p:nvPr/>
        </p:nvPicPr>
        <p:blipFill>
          <a:blip r:embed="rId3">
            <a:alphaModFix/>
          </a:blip>
          <a:stretch>
            <a:fillRect/>
          </a:stretch>
        </p:blipFill>
        <p:spPr>
          <a:xfrm>
            <a:off x="3068987" y="901676"/>
            <a:ext cx="3006024" cy="3937024"/>
          </a:xfrm>
          <a:prstGeom prst="rect">
            <a:avLst/>
          </a:prstGeom>
          <a:noFill/>
          <a:ln>
            <a:noFill/>
          </a:ln>
        </p:spPr>
      </p:pic>
    </p:spTree>
  </p:cSld>
  <p:clrMapOvr>
    <a:masterClrMapping/>
  </p:clrMapOvr>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Shape 475"/>
        <p:cNvGrpSpPr/>
        <p:nvPr/>
      </p:nvGrpSpPr>
      <p:grpSpPr>
        <a:xfrm>
          <a:off x="0" y="0"/>
          <a:ext cx="0" cy="0"/>
          <a:chOff x="0" y="0"/>
          <a:chExt cx="0" cy="0"/>
        </a:xfrm>
      </p:grpSpPr>
      <p:sp>
        <p:nvSpPr>
          <p:cNvPr id="476" name="Google Shape;476;p7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72</a:t>
            </a:fld>
            <a:endParaRPr/>
          </a:p>
        </p:txBody>
      </p:sp>
      <p:sp>
        <p:nvSpPr>
          <p:cNvPr id="477" name="Google Shape;477;p7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Code Smells</a:t>
            </a:r>
            <a:endParaRPr/>
          </a:p>
          <a:p>
            <a:pPr marL="457200" marR="0" lvl="0" indent="-342900" algn="l" rtl="0">
              <a:lnSpc>
                <a:spcPct val="150000"/>
              </a:lnSpc>
              <a:spcBef>
                <a:spcPts val="0"/>
              </a:spcBef>
              <a:spcAft>
                <a:spcPts val="0"/>
              </a:spcAft>
              <a:buSzPts val="1800"/>
              <a:buChar char="•"/>
            </a:pPr>
            <a:r>
              <a:rPr lang="en-US"/>
              <a:t>Classic design principles – SOLID, DRY, etc</a:t>
            </a:r>
            <a:endParaRPr/>
          </a:p>
          <a:p>
            <a:pPr marL="457200" marR="0" lvl="0" indent="-342900" algn="l" rtl="0">
              <a:lnSpc>
                <a:spcPct val="150000"/>
              </a:lnSpc>
              <a:spcBef>
                <a:spcPts val="0"/>
              </a:spcBef>
              <a:spcAft>
                <a:spcPts val="0"/>
              </a:spcAft>
              <a:buSzPts val="1800"/>
              <a:buChar char="•"/>
            </a:pPr>
            <a:r>
              <a:rPr lang="en-US"/>
              <a:t>Design Patterns (Gang of Four)</a:t>
            </a:r>
            <a:endParaRPr/>
          </a:p>
        </p:txBody>
      </p:sp>
      <p:sp>
        <p:nvSpPr>
          <p:cNvPr id="478" name="Google Shape;478;p7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Drivers</a:t>
            </a:r>
            <a:endParaRP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Shape 569"/>
        <p:cNvGrpSpPr/>
        <p:nvPr/>
      </p:nvGrpSpPr>
      <p:grpSpPr>
        <a:xfrm>
          <a:off x="0" y="0"/>
          <a:ext cx="0" cy="0"/>
          <a:chOff x="0" y="0"/>
          <a:chExt cx="0" cy="0"/>
        </a:xfrm>
      </p:grpSpPr>
      <p:sp>
        <p:nvSpPr>
          <p:cNvPr id="570" name="Google Shape;570;p8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73</a:t>
            </a:fld>
            <a:endParaRPr/>
          </a:p>
        </p:txBody>
      </p:sp>
      <p:sp>
        <p:nvSpPr>
          <p:cNvPr id="571" name="Google Shape;571;p8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Don’t refactor and change behavior simultaneously</a:t>
            </a:r>
            <a:endParaRPr/>
          </a:p>
          <a:p>
            <a:pPr marL="457200" marR="0" lvl="0" indent="-342900" algn="l" rtl="0">
              <a:lnSpc>
                <a:spcPct val="150000"/>
              </a:lnSpc>
              <a:spcBef>
                <a:spcPts val="0"/>
              </a:spcBef>
              <a:spcAft>
                <a:spcPts val="0"/>
              </a:spcAft>
              <a:buSzPts val="1800"/>
              <a:buChar char="•"/>
            </a:pPr>
            <a:r>
              <a:rPr lang="en-US"/>
              <a:t>Always run tests</a:t>
            </a:r>
            <a:endParaRPr/>
          </a:p>
          <a:p>
            <a:pPr marL="914400" marR="0" lvl="1" indent="-342900" algn="l" rtl="0">
              <a:lnSpc>
                <a:spcPct val="150000"/>
              </a:lnSpc>
              <a:spcBef>
                <a:spcPts val="0"/>
              </a:spcBef>
              <a:spcAft>
                <a:spcPts val="0"/>
              </a:spcAft>
              <a:buSzPts val="1800"/>
              <a:buChar char="–"/>
            </a:pPr>
            <a:r>
              <a:rPr lang="en-US"/>
              <a:t>If tests aren’t available, take only safe proven steps</a:t>
            </a:r>
            <a:endParaRPr/>
          </a:p>
          <a:p>
            <a:pPr marL="457200" marR="0" lvl="0" indent="-342900" algn="l" rtl="0">
              <a:lnSpc>
                <a:spcPct val="150000"/>
              </a:lnSpc>
              <a:spcBef>
                <a:spcPts val="0"/>
              </a:spcBef>
              <a:spcAft>
                <a:spcPts val="0"/>
              </a:spcAft>
              <a:buSzPts val="1800"/>
              <a:buChar char="•"/>
            </a:pPr>
            <a:r>
              <a:rPr lang="en-US"/>
              <a:t>Never skip the third leg of the TDD cycle</a:t>
            </a:r>
            <a:endParaRPr/>
          </a:p>
          <a:p>
            <a:pPr marL="914400" marR="0" lvl="1" indent="-342900" algn="l" rtl="0">
              <a:lnSpc>
                <a:spcPct val="150000"/>
              </a:lnSpc>
              <a:spcBef>
                <a:spcPts val="0"/>
              </a:spcBef>
              <a:spcAft>
                <a:spcPts val="0"/>
              </a:spcAft>
              <a:buSzPts val="1800"/>
              <a:buChar char="–"/>
            </a:pPr>
            <a:r>
              <a:rPr lang="en-US"/>
              <a:t>Avoid having to ask permission</a:t>
            </a:r>
            <a:endParaRPr/>
          </a:p>
          <a:p>
            <a:pPr marL="914400" marR="0" lvl="1" indent="-342900" algn="l" rtl="0">
              <a:lnSpc>
                <a:spcPct val="150000"/>
              </a:lnSpc>
              <a:spcBef>
                <a:spcPts val="0"/>
              </a:spcBef>
              <a:spcAft>
                <a:spcPts val="0"/>
              </a:spcAft>
              <a:buSzPts val="1800"/>
              <a:buChar char="–"/>
            </a:pPr>
            <a:r>
              <a:rPr lang="en-US"/>
              <a:t>Refactoring is part of your development process</a:t>
            </a:r>
            <a:endParaRPr/>
          </a:p>
        </p:txBody>
      </p:sp>
      <p:sp>
        <p:nvSpPr>
          <p:cNvPr id="572" name="Google Shape;572;p8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Tips</a:t>
            </a:r>
            <a:endParaRPr/>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Shape 508"/>
        <p:cNvGrpSpPr/>
        <p:nvPr/>
      </p:nvGrpSpPr>
      <p:grpSpPr>
        <a:xfrm>
          <a:off x="0" y="0"/>
          <a:ext cx="0" cy="0"/>
          <a:chOff x="0" y="0"/>
          <a:chExt cx="0" cy="0"/>
        </a:xfrm>
      </p:grpSpPr>
      <p:sp>
        <p:nvSpPr>
          <p:cNvPr id="509" name="Google Shape;509;p7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74</a:t>
            </a:fld>
            <a:endParaRPr/>
          </a:p>
        </p:txBody>
      </p:sp>
      <p:sp>
        <p:nvSpPr>
          <p:cNvPr id="510" name="Google Shape;510;p7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latin typeface="Avenir"/>
                <a:ea typeface="Avenir"/>
                <a:cs typeface="Avenir"/>
                <a:sym typeface="Avenir"/>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technical debt.”</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"When and Why Your Code Starts to Smell Bad"</a:t>
            </a:r>
            <a:endParaRPr>
              <a:latin typeface="Avenir"/>
              <a:ea typeface="Avenir"/>
              <a:cs typeface="Avenir"/>
              <a:sym typeface="Avenir"/>
            </a:endParaRPr>
          </a:p>
          <a:p>
            <a:pPr marL="0" lvl="0" indent="0" algn="l" rtl="0">
              <a:spcBef>
                <a:spcPts val="640"/>
              </a:spcBef>
              <a:spcAft>
                <a:spcPts val="0"/>
              </a:spcAft>
              <a:buNone/>
            </a:pPr>
            <a:r>
              <a:rPr lang="en-US">
                <a:latin typeface="Avenir"/>
                <a:ea typeface="Avenir"/>
                <a:cs typeface="Avenir"/>
                <a:sym typeface="Avenir"/>
              </a:rPr>
              <a:t>2015 37th IEEE International Conference on Software Engineering (ICSE).</a:t>
            </a:r>
            <a:endParaRPr>
              <a:latin typeface="Avenir"/>
              <a:ea typeface="Avenir"/>
              <a:cs typeface="Avenir"/>
              <a:sym typeface="Avenir"/>
            </a:endParaRPr>
          </a:p>
        </p:txBody>
      </p:sp>
      <p:sp>
        <p:nvSpPr>
          <p:cNvPr id="511" name="Google Shape;511;p7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Code Smells</a:t>
            </a:r>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2" name="Google Shape;462;p7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75</a:t>
            </a:fld>
            <a:endParaRPr/>
          </a:p>
        </p:txBody>
      </p:sp>
      <p:sp>
        <p:nvSpPr>
          <p:cNvPr id="463" name="Google Shape;463;p7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Long Method smell (Fowler)</a:t>
            </a:r>
            <a:endParaRPr/>
          </a:p>
          <a:p>
            <a:pPr marL="457200" marR="0" lvl="0" indent="-342900" algn="l" rtl="0">
              <a:lnSpc>
                <a:spcPct val="150000"/>
              </a:lnSpc>
              <a:spcBef>
                <a:spcPts val="0"/>
              </a:spcBef>
              <a:spcAft>
                <a:spcPts val="0"/>
              </a:spcAft>
              <a:buSzPts val="1800"/>
              <a:buChar char="•"/>
            </a:pPr>
            <a:r>
              <a:rPr lang="en-US"/>
              <a:t>Not very expressive, contains duplication (Simple Design)</a:t>
            </a:r>
            <a:endParaRPr/>
          </a:p>
          <a:p>
            <a:pPr marL="457200" marR="0" lvl="0" indent="-342900" algn="l" rtl="0">
              <a:lnSpc>
                <a:spcPct val="150000"/>
              </a:lnSpc>
              <a:spcBef>
                <a:spcPts val="0"/>
              </a:spcBef>
              <a:spcAft>
                <a:spcPts val="0"/>
              </a:spcAft>
              <a:buSzPts val="1800"/>
              <a:buChar char="•"/>
            </a:pPr>
            <a:r>
              <a:rPr lang="en-US"/>
              <a:t>Contains guiding comments (Simple Style)</a:t>
            </a:r>
            <a:endParaRPr/>
          </a:p>
          <a:p>
            <a:pPr marL="457200" marR="0" lvl="0" indent="-342900" algn="l" rtl="0">
              <a:lnSpc>
                <a:spcPct val="150000"/>
              </a:lnSpc>
              <a:spcBef>
                <a:spcPts val="0"/>
              </a:spcBef>
              <a:spcAft>
                <a:spcPts val="0"/>
              </a:spcAft>
              <a:buSzPts val="1800"/>
              <a:buChar char="•"/>
            </a:pPr>
            <a:r>
              <a:rPr lang="en-US"/>
              <a:t>Breaks the Single Responsibility Principle (Martin)</a:t>
            </a:r>
            <a:endParaRPr/>
          </a:p>
        </p:txBody>
      </p:sp>
      <p:sp>
        <p:nvSpPr>
          <p:cNvPr id="464" name="Google Shape;464;p7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Recognizing You Have a Problem</a:t>
            </a:r>
            <a:endParaRPr/>
          </a:p>
        </p:txBody>
      </p:sp>
    </p:spTree>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515"/>
        <p:cNvGrpSpPr/>
        <p:nvPr/>
      </p:nvGrpSpPr>
      <p:grpSpPr>
        <a:xfrm>
          <a:off x="0" y="0"/>
          <a:ext cx="0" cy="0"/>
          <a:chOff x="0" y="0"/>
          <a:chExt cx="0" cy="0"/>
        </a:xfrm>
      </p:grpSpPr>
      <p:sp>
        <p:nvSpPr>
          <p:cNvPr id="516" name="Google Shape;516;p8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76</a:t>
            </a:fld>
            <a:endParaRPr/>
          </a:p>
        </p:txBody>
      </p:sp>
      <p:sp>
        <p:nvSpPr>
          <p:cNvPr id="517" name="Google Shape;517;p8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Duplicated code</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Contrived complexity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Shotgun surgery</a:t>
            </a:r>
            <a:endParaRPr>
              <a:latin typeface="Avenir"/>
              <a:ea typeface="Avenir"/>
              <a:cs typeface="Avenir"/>
              <a:sym typeface="Avenir"/>
            </a:endParaRPr>
          </a:p>
        </p:txBody>
      </p:sp>
      <p:sp>
        <p:nvSpPr>
          <p:cNvPr id="518" name="Google Shape;518;p8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Application-level smells</a:t>
            </a:r>
            <a:endParaRPr/>
          </a:p>
        </p:txBody>
      </p:sp>
    </p:spTree>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522"/>
        <p:cNvGrpSpPr/>
        <p:nvPr/>
      </p:nvGrpSpPr>
      <p:grpSpPr>
        <a:xfrm>
          <a:off x="0" y="0"/>
          <a:ext cx="0" cy="0"/>
          <a:chOff x="0" y="0"/>
          <a:chExt cx="0" cy="0"/>
        </a:xfrm>
      </p:grpSpPr>
      <p:sp>
        <p:nvSpPr>
          <p:cNvPr id="523" name="Google Shape;523;p8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77</a:t>
            </a:fld>
            <a:endParaRPr/>
          </a:p>
        </p:txBody>
      </p:sp>
      <p:sp>
        <p:nvSpPr>
          <p:cNvPr id="524" name="Google Shape;524;p8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Large class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Feature envy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Inappropriate intimacy</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use of literals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Cyclomatic complexity</a:t>
            </a:r>
            <a:endParaRPr>
              <a:latin typeface="Avenir"/>
              <a:ea typeface="Avenir"/>
              <a:cs typeface="Avenir"/>
              <a:sym typeface="Avenir"/>
            </a:endParaRPr>
          </a:p>
          <a:p>
            <a:pPr marL="0" lvl="0" indent="0" algn="l" rtl="0">
              <a:spcBef>
                <a:spcPts val="640"/>
              </a:spcBef>
              <a:spcAft>
                <a:spcPts val="0"/>
              </a:spcAft>
              <a:buNone/>
            </a:pPr>
            <a:endParaRPr>
              <a:latin typeface="Avenir"/>
              <a:ea typeface="Avenir"/>
              <a:cs typeface="Avenir"/>
              <a:sym typeface="Avenir"/>
            </a:endParaRPr>
          </a:p>
        </p:txBody>
      </p:sp>
      <p:sp>
        <p:nvSpPr>
          <p:cNvPr id="525" name="Google Shape;525;p8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Class-level smells</a:t>
            </a:r>
            <a:endParaRPr/>
          </a:p>
        </p:txBody>
      </p:sp>
    </p:spTree>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Shape 529"/>
        <p:cNvGrpSpPr/>
        <p:nvPr/>
      </p:nvGrpSpPr>
      <p:grpSpPr>
        <a:xfrm>
          <a:off x="0" y="0"/>
          <a:ext cx="0" cy="0"/>
          <a:chOff x="0" y="0"/>
          <a:chExt cx="0" cy="0"/>
        </a:xfrm>
      </p:grpSpPr>
      <p:sp>
        <p:nvSpPr>
          <p:cNvPr id="530" name="Google Shape;530;p8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78</a:t>
            </a:fld>
            <a:endParaRPr/>
          </a:p>
        </p:txBody>
      </p:sp>
      <p:sp>
        <p:nvSpPr>
          <p:cNvPr id="531" name="Google Shape;531;p8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200000"/>
              </a:lnSpc>
              <a:spcBef>
                <a:spcPts val="640"/>
              </a:spcBef>
              <a:spcAft>
                <a:spcPts val="0"/>
              </a:spcAft>
              <a:buSzPts val="1800"/>
              <a:buFont typeface="Avenir"/>
              <a:buChar char="•"/>
            </a:pPr>
            <a:r>
              <a:rPr lang="en-US">
                <a:latin typeface="Avenir"/>
                <a:ea typeface="Avenir"/>
                <a:cs typeface="Avenir"/>
                <a:sym typeface="Avenir"/>
              </a:rPr>
              <a:t>Too many parameters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Long method</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short identifiers</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 return of data</a:t>
            </a:r>
            <a:endParaRPr>
              <a:latin typeface="Avenir"/>
              <a:ea typeface="Avenir"/>
              <a:cs typeface="Avenir"/>
              <a:sym typeface="Avenir"/>
            </a:endParaRPr>
          </a:p>
          <a:p>
            <a:pPr marL="457200" lvl="0" indent="-342900" algn="l" rtl="0">
              <a:lnSpc>
                <a:spcPct val="200000"/>
              </a:lnSpc>
              <a:spcBef>
                <a:spcPts val="0"/>
              </a:spcBef>
              <a:spcAft>
                <a:spcPts val="0"/>
              </a:spcAft>
              <a:buSzPts val="1800"/>
              <a:buFont typeface="Avenir"/>
              <a:buChar char="•"/>
            </a:pPr>
            <a:r>
              <a:rPr lang="en-US">
                <a:latin typeface="Avenir"/>
                <a:ea typeface="Avenir"/>
                <a:cs typeface="Avenir"/>
                <a:sym typeface="Avenir"/>
              </a:rPr>
              <a:t>Excessively long line of code</a:t>
            </a:r>
            <a:endParaRPr>
              <a:latin typeface="Avenir"/>
              <a:ea typeface="Avenir"/>
              <a:cs typeface="Avenir"/>
              <a:sym typeface="Avenir"/>
            </a:endParaRPr>
          </a:p>
        </p:txBody>
      </p:sp>
      <p:sp>
        <p:nvSpPr>
          <p:cNvPr id="532" name="Google Shape;532;p8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Method-level smells</a:t>
            </a:r>
            <a:endParaRP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2"/>
        <p:cNvGrpSpPr/>
        <p:nvPr/>
      </p:nvGrpSpPr>
      <p:grpSpPr>
        <a:xfrm>
          <a:off x="0" y="0"/>
          <a:ext cx="0" cy="0"/>
          <a:chOff x="0" y="0"/>
          <a:chExt cx="0" cy="0"/>
        </a:xfrm>
      </p:grpSpPr>
      <p:sp>
        <p:nvSpPr>
          <p:cNvPr id="483" name="Google Shape;483;p7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EXAMPLE REFACTORINGS</a:t>
            </a:r>
            <a:endParaRPr/>
          </a:p>
        </p:txBody>
      </p:sp>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3" name="Google Shape;103;p19"/>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b="1" dirty="0">
                <a:latin typeface="Dank Mono" pitchFamily="49" charset="77"/>
              </a:rPr>
              <a:t>Test First</a:t>
            </a:r>
            <a:br>
              <a:rPr lang="en-US" dirty="0">
                <a:latin typeface="Dank Mono" pitchFamily="49" charset="77"/>
              </a:rPr>
            </a:br>
            <a:r>
              <a:rPr lang="en-US" i="1" dirty="0">
                <a:latin typeface="Dank Mono" pitchFamily="49" charset="77"/>
              </a:rPr>
              <a:t>is NOT new</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Google Shape;102;p19"/>
          <p:cNvSpPr txBox="1">
            <a:spLocks noGrp="1"/>
          </p:cNvSpPr>
          <p:nvPr>
            <p:ph type="body" idx="1"/>
          </p:nvPr>
        </p:nvSpPr>
        <p:spPr>
          <a:xfrm>
            <a:off x="258155" y="1931283"/>
            <a:ext cx="4306753" cy="1820586"/>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1600" dirty="0">
                <a:latin typeface="Garamond" panose="02020404030301010803" pitchFamily="18" charset="0"/>
                <a:sym typeface="Avenir"/>
              </a:rPr>
              <a:t>“A software system can best be designed if the testing is interlaced with the designing instead of being used after the design.”</a:t>
            </a:r>
            <a:br>
              <a:rPr lang="en-US" sz="1600" dirty="0">
                <a:latin typeface="Garamond" panose="02020404030301010803" pitchFamily="18" charset="0"/>
                <a:sym typeface="Avenir"/>
              </a:rPr>
            </a:br>
            <a:r>
              <a:rPr lang="en-US" sz="1600" dirty="0">
                <a:latin typeface="Garamond" panose="02020404030301010803" pitchFamily="18" charset="0"/>
                <a:sym typeface="Avenir"/>
              </a:rPr>
              <a:t>- Professor Alan J. Perlis </a:t>
            </a:r>
          </a:p>
          <a:p>
            <a:pPr marL="0" lvl="0" indent="0" rtl="0">
              <a:spcBef>
                <a:spcPts val="0"/>
              </a:spcBef>
              <a:spcAft>
                <a:spcPts val="600"/>
              </a:spcAft>
              <a:buNone/>
            </a:pPr>
            <a:endParaRPr lang="en-US" sz="1400" dirty="0">
              <a:latin typeface="Avenir"/>
              <a:ea typeface="Avenir"/>
              <a:cs typeface="Avenir"/>
              <a:sym typeface="Avenir"/>
            </a:endParaRPr>
          </a:p>
          <a:p>
            <a:pPr marL="0" lvl="0" indent="0" rtl="0">
              <a:spcBef>
                <a:spcPts val="0"/>
              </a:spcBef>
              <a:spcAft>
                <a:spcPts val="600"/>
              </a:spcAft>
              <a:buNone/>
            </a:pPr>
            <a:r>
              <a:rPr lang="en-US" sz="1400" dirty="0">
                <a:latin typeface="Dank Mono" pitchFamily="49" charset="77"/>
                <a:sym typeface="Avenir"/>
              </a:rPr>
              <a:t>NATO SOFTWARE ENGINEERING CONFERENCE 1968</a:t>
            </a:r>
          </a:p>
        </p:txBody>
      </p:sp>
      <p:pic>
        <p:nvPicPr>
          <p:cNvPr id="3074" name="Picture 2" descr="Alan Perlis Quotes">
            <a:extLst>
              <a:ext uri="{FF2B5EF4-FFF2-40B4-BE49-F238E27FC236}">
                <a16:creationId xmlns:a16="http://schemas.microsoft.com/office/drawing/2014/main" id="{02295FA5-92E7-1945-82C9-50E5A7C05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5" r="22264" b="-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418291-A1AB-B04A-A459-D5D9023884F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7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80</a:t>
            </a:fld>
            <a:endParaRPr/>
          </a:p>
        </p:txBody>
      </p:sp>
      <p:sp>
        <p:nvSpPr>
          <p:cNvPr id="489" name="Google Shape;489;p7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have a code fragment that can be grouped together</a:t>
            </a:r>
            <a:endParaRPr/>
          </a:p>
          <a:p>
            <a:pPr marL="457200" lvl="0" indent="-342900" algn="l" rtl="0">
              <a:lnSpc>
                <a:spcPct val="150000"/>
              </a:lnSpc>
              <a:spcBef>
                <a:spcPts val="0"/>
              </a:spcBef>
              <a:spcAft>
                <a:spcPts val="0"/>
              </a:spcAft>
              <a:buSzPts val="1800"/>
              <a:buChar char="•"/>
            </a:pPr>
            <a:r>
              <a:rPr lang="en-US"/>
              <a:t>Benefits:</a:t>
            </a:r>
            <a:endParaRPr/>
          </a:p>
          <a:p>
            <a:pPr marL="914400" lvl="1" indent="-342900" algn="l" rtl="0">
              <a:lnSpc>
                <a:spcPct val="150000"/>
              </a:lnSpc>
              <a:spcBef>
                <a:spcPts val="0"/>
              </a:spcBef>
              <a:spcAft>
                <a:spcPts val="0"/>
              </a:spcAft>
              <a:buSzPts val="1800"/>
              <a:buChar char="–"/>
            </a:pPr>
            <a:r>
              <a:rPr lang="en-US"/>
              <a:t>More readable code!</a:t>
            </a:r>
            <a:endParaRPr/>
          </a:p>
          <a:p>
            <a:pPr marL="914400" lvl="1" indent="-342900" algn="l" rtl="0">
              <a:lnSpc>
                <a:spcPct val="150000"/>
              </a:lnSpc>
              <a:spcBef>
                <a:spcPts val="0"/>
              </a:spcBef>
              <a:spcAft>
                <a:spcPts val="0"/>
              </a:spcAft>
              <a:buSzPts val="1800"/>
              <a:buChar char="–"/>
            </a:pPr>
            <a:r>
              <a:rPr lang="en-US"/>
              <a:t>Less code duplication</a:t>
            </a:r>
            <a:endParaRPr/>
          </a:p>
          <a:p>
            <a:pPr marL="914400" lvl="1" indent="-342900" algn="l" rtl="0">
              <a:lnSpc>
                <a:spcPct val="150000"/>
              </a:lnSpc>
              <a:spcBef>
                <a:spcPts val="0"/>
              </a:spcBef>
              <a:spcAft>
                <a:spcPts val="0"/>
              </a:spcAft>
              <a:buSzPts val="1800"/>
              <a:buChar char="–"/>
            </a:pPr>
            <a:r>
              <a:rPr lang="en-US"/>
              <a:t>Isolates independent parts of code, so that errors are less likely</a:t>
            </a:r>
            <a:endParaRPr/>
          </a:p>
        </p:txBody>
      </p:sp>
      <p:sp>
        <p:nvSpPr>
          <p:cNvPr id="490" name="Google Shape;490;p7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Extract Method</a:t>
            </a:r>
            <a:endParaRPr/>
          </a:p>
        </p:txBody>
      </p:sp>
    </p:spTree>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94"/>
        <p:cNvGrpSpPr/>
        <p:nvPr/>
      </p:nvGrpSpPr>
      <p:grpSpPr>
        <a:xfrm>
          <a:off x="0" y="0"/>
          <a:ext cx="0" cy="0"/>
          <a:chOff x="0" y="0"/>
          <a:chExt cx="0" cy="0"/>
        </a:xfrm>
      </p:grpSpPr>
      <p:sp>
        <p:nvSpPr>
          <p:cNvPr id="495" name="Google Shape;495;p7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81</a:t>
            </a:fld>
            <a:endParaRPr/>
          </a:p>
        </p:txBody>
      </p:sp>
      <p:sp>
        <p:nvSpPr>
          <p:cNvPr id="496" name="Google Shape;496;p7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A method is used more in another class than in its own class</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You want to move a method to a class that contains most of the data used by the method (classes more internally coherent)</a:t>
            </a:r>
            <a:endParaRPr/>
          </a:p>
          <a:p>
            <a:pPr marL="914400" lvl="1" indent="-342900" algn="l" rtl="0">
              <a:lnSpc>
                <a:spcPct val="150000"/>
              </a:lnSpc>
              <a:spcBef>
                <a:spcPts val="0"/>
              </a:spcBef>
              <a:spcAft>
                <a:spcPts val="0"/>
              </a:spcAft>
              <a:buSzPts val="1800"/>
              <a:buChar char="–"/>
            </a:pPr>
            <a:r>
              <a:rPr lang="en-US"/>
              <a:t>You want to move a method in order to reduce or eliminate the dependency of the class calling the method on the class in which it’s located</a:t>
            </a:r>
            <a:endParaRPr/>
          </a:p>
        </p:txBody>
      </p:sp>
      <p:sp>
        <p:nvSpPr>
          <p:cNvPr id="497" name="Google Shape;497;p7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Move Method</a:t>
            </a:r>
            <a:endParaRPr/>
          </a:p>
        </p:txBody>
      </p:sp>
    </p:spTree>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501"/>
        <p:cNvGrpSpPr/>
        <p:nvPr/>
      </p:nvGrpSpPr>
      <p:grpSpPr>
        <a:xfrm>
          <a:off x="0" y="0"/>
          <a:ext cx="0" cy="0"/>
          <a:chOff x="0" y="0"/>
          <a:chExt cx="0" cy="0"/>
        </a:xfrm>
      </p:grpSpPr>
      <p:sp>
        <p:nvSpPr>
          <p:cNvPr id="502" name="Google Shape;502;p7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82</a:t>
            </a:fld>
            <a:endParaRPr/>
          </a:p>
        </p:txBody>
      </p:sp>
      <p:sp>
        <p:nvSpPr>
          <p:cNvPr id="503" name="Google Shape;503;p7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Problem:</a:t>
            </a:r>
            <a:endParaRPr/>
          </a:p>
          <a:p>
            <a:pPr marL="914400" lvl="1" indent="-342900" algn="l" rtl="0">
              <a:lnSpc>
                <a:spcPct val="150000"/>
              </a:lnSpc>
              <a:spcBef>
                <a:spcPts val="0"/>
              </a:spcBef>
              <a:spcAft>
                <a:spcPts val="0"/>
              </a:spcAft>
              <a:buSzPts val="1800"/>
              <a:buChar char="–"/>
            </a:pPr>
            <a:r>
              <a:rPr lang="en-US"/>
              <a:t>You place the result of an expression in a local variable for later use in your code</a:t>
            </a:r>
            <a:endParaRPr/>
          </a:p>
          <a:p>
            <a:pPr marL="457200" lvl="0" indent="-342900" algn="l" rtl="0">
              <a:lnSpc>
                <a:spcPct val="150000"/>
              </a:lnSpc>
              <a:spcBef>
                <a:spcPts val="0"/>
              </a:spcBef>
              <a:spcAft>
                <a:spcPts val="0"/>
              </a:spcAft>
              <a:buSzPts val="1800"/>
              <a:buChar char="•"/>
            </a:pPr>
            <a:r>
              <a:rPr lang="en-US"/>
              <a:t>Why Refactor?</a:t>
            </a:r>
            <a:endParaRPr/>
          </a:p>
          <a:p>
            <a:pPr marL="914400" lvl="1" indent="-342900" algn="l" rtl="0">
              <a:lnSpc>
                <a:spcPct val="150000"/>
              </a:lnSpc>
              <a:spcBef>
                <a:spcPts val="0"/>
              </a:spcBef>
              <a:spcAft>
                <a:spcPts val="0"/>
              </a:spcAft>
              <a:buSzPts val="1800"/>
              <a:buChar char="–"/>
            </a:pPr>
            <a:r>
              <a:rPr lang="en-US"/>
              <a:t>This refactoring can lay the groundwork for applying </a:t>
            </a:r>
            <a:r>
              <a:rPr lang="en-US" u="sng"/>
              <a:t>Extract Method</a:t>
            </a:r>
            <a:r>
              <a:rPr lang="en-US"/>
              <a:t> for a portion of a very long method</a:t>
            </a:r>
            <a:endParaRPr/>
          </a:p>
        </p:txBody>
      </p:sp>
      <p:sp>
        <p:nvSpPr>
          <p:cNvPr id="504" name="Google Shape;504;p7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Refactorings: Replace Temp with Query</a:t>
            </a:r>
            <a:endParaRPr/>
          </a:p>
        </p:txBody>
      </p:sp>
    </p:spTree>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83</a:t>
            </a:fld>
            <a:endParaRPr/>
          </a:p>
        </p:txBody>
      </p:sp>
      <p:sp>
        <p:nvSpPr>
          <p:cNvPr id="598" name="Google Shape;598;p93"/>
          <p:cNvSpPr txBox="1">
            <a:spLocks noGrp="1"/>
          </p:cNvSpPr>
          <p:nvPr>
            <p:ph type="body" idx="1"/>
          </p:nvPr>
        </p:nvSpPr>
        <p:spPr>
          <a:xfrm>
            <a:off x="457200" y="1014300"/>
            <a:ext cx="7888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The thing we’re currently writing Unit Tests for</a:t>
            </a:r>
            <a:endParaRPr/>
          </a:p>
          <a:p>
            <a:pPr marL="457200" lvl="0" indent="-342900" algn="l" rtl="0">
              <a:lnSpc>
                <a:spcPct val="150000"/>
              </a:lnSpc>
              <a:spcBef>
                <a:spcPts val="0"/>
              </a:spcBef>
              <a:spcAft>
                <a:spcPts val="0"/>
              </a:spcAft>
              <a:buSzPts val="1800"/>
              <a:buChar char="•"/>
            </a:pPr>
            <a:r>
              <a:rPr lang="en-US"/>
              <a:t>Can have 1 or more dependencies (Fowler calls them “collaborators”)</a:t>
            </a:r>
            <a:endParaRPr/>
          </a:p>
        </p:txBody>
      </p:sp>
      <p:sp>
        <p:nvSpPr>
          <p:cNvPr id="599" name="Google Shape;599;p9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SUT – System Under Test</a:t>
            </a:r>
            <a:endParaRPr/>
          </a:p>
        </p:txBody>
      </p:sp>
    </p:spTree>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84</a:t>
            </a:fld>
            <a:endParaRPr/>
          </a:p>
        </p:txBody>
      </p:sp>
      <p:sp>
        <p:nvSpPr>
          <p:cNvPr id="605" name="Google Shape;605;p9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You want to isolate the SUT as much as possible!</a:t>
            </a:r>
            <a:endParaRPr/>
          </a:p>
          <a:p>
            <a:pPr marL="457200" lvl="0" indent="-342900" algn="l" rtl="0">
              <a:lnSpc>
                <a:spcPct val="150000"/>
              </a:lnSpc>
              <a:spcBef>
                <a:spcPts val="0"/>
              </a:spcBef>
              <a:spcAft>
                <a:spcPts val="0"/>
              </a:spcAft>
              <a:buSzPts val="1800"/>
              <a:buChar char="•"/>
            </a:pPr>
            <a:r>
              <a:rPr lang="en-US"/>
              <a:t>Building an entire app object graph just for Unit Testing is not practical</a:t>
            </a:r>
            <a:endParaRPr/>
          </a:p>
          <a:p>
            <a:pPr marL="457200" lvl="0" indent="-342900" algn="l" rtl="0">
              <a:lnSpc>
                <a:spcPct val="150000"/>
              </a:lnSpc>
              <a:spcBef>
                <a:spcPts val="0"/>
              </a:spcBef>
              <a:spcAft>
                <a:spcPts val="0"/>
              </a:spcAft>
              <a:buSzPts val="1800"/>
              <a:buChar char="•"/>
            </a:pPr>
            <a:r>
              <a:rPr lang="en-US"/>
              <a:t>Databases should never be a part of a Unit Test!</a:t>
            </a:r>
            <a:endParaRPr/>
          </a:p>
          <a:p>
            <a:pPr marL="457200" lvl="0" indent="-342900" algn="l" rtl="0">
              <a:lnSpc>
                <a:spcPct val="150000"/>
              </a:lnSpc>
              <a:spcBef>
                <a:spcPts val="0"/>
              </a:spcBef>
              <a:spcAft>
                <a:spcPts val="0"/>
              </a:spcAft>
              <a:buSzPts val="1800"/>
              <a:buChar char="•"/>
            </a:pPr>
            <a:r>
              <a:rPr lang="en-US"/>
              <a:t>Loose Coupling Saves Lives!</a:t>
            </a:r>
            <a:endParaRPr/>
          </a:p>
        </p:txBody>
      </p:sp>
      <p:sp>
        <p:nvSpPr>
          <p:cNvPr id="606" name="Google Shape;606;p9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Dependencies, Decoupled...</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85</a:t>
            </a:fld>
            <a:endParaRPr/>
          </a:p>
        </p:txBody>
      </p:sp>
      <p:sp>
        <p:nvSpPr>
          <p:cNvPr id="612" name="Google Shape;612;p9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All the same thing: objects that simulate the behavior of real objects</a:t>
            </a:r>
            <a:endParaRPr/>
          </a:p>
          <a:p>
            <a:pPr marL="457200" lvl="0" indent="-342900" algn="l" rtl="0">
              <a:lnSpc>
                <a:spcPct val="150000"/>
              </a:lnSpc>
              <a:spcBef>
                <a:spcPts val="0"/>
              </a:spcBef>
              <a:spcAft>
                <a:spcPts val="0"/>
              </a:spcAft>
              <a:buSzPts val="1800"/>
              <a:buChar char="•"/>
            </a:pPr>
            <a:r>
              <a:rPr lang="en-US"/>
              <a:t>This is how we decouple the “collaborators” from the SUT</a:t>
            </a:r>
            <a:endParaRPr/>
          </a:p>
          <a:p>
            <a:pPr marL="457200" lvl="0" indent="-342900" algn="l" rtl="0">
              <a:lnSpc>
                <a:spcPct val="150000"/>
              </a:lnSpc>
              <a:spcBef>
                <a:spcPts val="0"/>
              </a:spcBef>
              <a:spcAft>
                <a:spcPts val="0"/>
              </a:spcAft>
              <a:buSzPts val="1800"/>
              <a:buChar char="•"/>
            </a:pPr>
            <a:r>
              <a:rPr lang="en-US"/>
              <a:t>Allows us to go beyond simply verifying just the state of the SUT</a:t>
            </a:r>
            <a:endParaRPr/>
          </a:p>
          <a:p>
            <a:pPr marL="457200" lvl="0" indent="-342900" algn="l" rtl="0">
              <a:lnSpc>
                <a:spcPct val="150000"/>
              </a:lnSpc>
              <a:spcBef>
                <a:spcPts val="0"/>
              </a:spcBef>
              <a:spcAft>
                <a:spcPts val="0"/>
              </a:spcAft>
              <a:buSzPts val="1800"/>
              <a:buChar char="•"/>
            </a:pPr>
            <a:r>
              <a:rPr lang="en-US"/>
              <a:t>Opens the door to let us verify the behavior of the SUT</a:t>
            </a:r>
            <a:endParaRPr/>
          </a:p>
        </p:txBody>
      </p:sp>
      <p:sp>
        <p:nvSpPr>
          <p:cNvPr id="613" name="Google Shape;613;p9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and Fakes and Stubs, Oh My!</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86</a:t>
            </a:fld>
            <a:endParaRPr/>
          </a:p>
        </p:txBody>
      </p:sp>
      <p:sp>
        <p:nvSpPr>
          <p:cNvPr id="619" name="Google Shape;619;p9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Welcome to a controversial topic!</a:t>
            </a:r>
            <a:endParaRPr/>
          </a:p>
          <a:p>
            <a:pPr marL="457200" lvl="0" indent="-342900" algn="l" rtl="0">
              <a:lnSpc>
                <a:spcPct val="150000"/>
              </a:lnSpc>
              <a:spcBef>
                <a:spcPts val="0"/>
              </a:spcBef>
              <a:spcAft>
                <a:spcPts val="0"/>
              </a:spcAft>
              <a:buSzPts val="1800"/>
              <a:buChar char="•"/>
            </a:pPr>
            <a:r>
              <a:rPr lang="en-US"/>
              <a:t>Stubs can be thought of having minimalistic behavior – just enough to allow the object under test to execute the test</a:t>
            </a:r>
            <a:endParaRPr/>
          </a:p>
          <a:p>
            <a:pPr marL="457200" lvl="0" indent="-342900" algn="l" rtl="0">
              <a:lnSpc>
                <a:spcPct val="150000"/>
              </a:lnSpc>
              <a:spcBef>
                <a:spcPts val="0"/>
              </a:spcBef>
              <a:spcAft>
                <a:spcPts val="0"/>
              </a:spcAft>
              <a:buSzPts val="1800"/>
              <a:buChar char="•"/>
            </a:pPr>
            <a:r>
              <a:rPr lang="en-US"/>
              <a:t>A Mock is like a “smart” Stub in that the test will also verify that the object under test calls the mock as expected</a:t>
            </a:r>
            <a:endParaRPr/>
          </a:p>
          <a:p>
            <a:pPr marL="457200" lvl="0" indent="-342900" algn="l" rtl="0">
              <a:lnSpc>
                <a:spcPct val="150000"/>
              </a:lnSpc>
              <a:spcBef>
                <a:spcPts val="0"/>
              </a:spcBef>
              <a:spcAft>
                <a:spcPts val="0"/>
              </a:spcAft>
              <a:buSzPts val="1800"/>
              <a:buChar char="•"/>
            </a:pPr>
            <a:r>
              <a:rPr lang="en-US"/>
              <a:t>A Fake has business behavior. You can drive a fake to behave in different ways by giving it different data</a:t>
            </a:r>
            <a:endParaRPr/>
          </a:p>
        </p:txBody>
      </p:sp>
      <p:sp>
        <p:nvSpPr>
          <p:cNvPr id="620" name="Google Shape;620;p96"/>
          <p:cNvSpPr txBox="1">
            <a:spLocks noGrp="1"/>
          </p:cNvSpPr>
          <p:nvPr>
            <p:ph type="title"/>
          </p:nvPr>
        </p:nvSpPr>
        <p:spPr>
          <a:xfrm>
            <a:off x="457200" y="205975"/>
            <a:ext cx="83493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vs Stubs vs Fakes – Wha'choo talkin' 'bout, Willis?</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87</a:t>
            </a:fld>
            <a:endParaRPr/>
          </a:p>
        </p:txBody>
      </p:sp>
      <p:sp>
        <p:nvSpPr>
          <p:cNvPr id="626" name="Google Shape;626;p9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Most languages have a mocking framework available to use</a:t>
            </a:r>
            <a:endParaRPr/>
          </a:p>
          <a:p>
            <a:pPr marL="457200" lvl="0" indent="-342900" algn="l" rtl="0">
              <a:lnSpc>
                <a:spcPct val="150000"/>
              </a:lnSpc>
              <a:spcBef>
                <a:spcPts val="0"/>
              </a:spcBef>
              <a:spcAft>
                <a:spcPts val="0"/>
              </a:spcAft>
              <a:buSzPts val="1800"/>
              <a:buChar char="•"/>
            </a:pPr>
            <a:r>
              <a:rPr lang="en-US"/>
              <a:t>Mocks and Stubs are easily created with a mocking framework</a:t>
            </a:r>
            <a:endParaRPr/>
          </a:p>
          <a:p>
            <a:pPr marL="457200" lvl="0" indent="-342900" algn="l" rtl="0">
              <a:lnSpc>
                <a:spcPct val="150000"/>
              </a:lnSpc>
              <a:spcBef>
                <a:spcPts val="0"/>
              </a:spcBef>
              <a:spcAft>
                <a:spcPts val="0"/>
              </a:spcAft>
              <a:buSzPts val="1800"/>
              <a:buChar char="•"/>
            </a:pPr>
            <a:r>
              <a:rPr lang="en-US"/>
              <a:t>A Fake is usually easier to code by hand, but can still be done with a mocking framework</a:t>
            </a:r>
            <a:endParaRPr/>
          </a:p>
        </p:txBody>
      </p:sp>
      <p:sp>
        <p:nvSpPr>
          <p:cNvPr id="627" name="Google Shape;627;p9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 How to use them</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88</a:t>
            </a:fld>
            <a:endParaRPr/>
          </a:p>
        </p:txBody>
      </p:sp>
      <p:sp>
        <p:nvSpPr>
          <p:cNvPr id="633" name="Google Shape;633;p98"/>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a:t>require subscription_service.rb</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Clr>
                <a:schemeClr val="dk1"/>
              </a:buClr>
              <a:buSzPts val="1100"/>
              <a:buFont typeface="Arial"/>
              <a:buNone/>
            </a:pPr>
            <a:r>
              <a:rPr lang="en-US"/>
              <a:t>class User</a:t>
            </a:r>
            <a:endParaRPr/>
          </a:p>
          <a:p>
            <a:pPr marL="0" lvl="0" indent="0" algn="l" rtl="0">
              <a:lnSpc>
                <a:spcPct val="100000"/>
              </a:lnSpc>
              <a:spcBef>
                <a:spcPts val="640"/>
              </a:spcBef>
              <a:spcAft>
                <a:spcPts val="0"/>
              </a:spcAft>
              <a:buClr>
                <a:schemeClr val="dk1"/>
              </a:buClr>
              <a:buSzPts val="1100"/>
              <a:buFont typeface="Arial"/>
              <a:buNone/>
            </a:pPr>
            <a:r>
              <a:rPr lang="en-US"/>
              <a:t>  def apply_subscription</a:t>
            </a:r>
            <a:endParaRPr/>
          </a:p>
          <a:p>
            <a:pPr marL="0" lvl="0" indent="0" algn="l" rtl="0">
              <a:lnSpc>
                <a:spcPct val="100000"/>
              </a:lnSpc>
              <a:spcBef>
                <a:spcPts val="640"/>
              </a:spcBef>
              <a:spcAft>
                <a:spcPts val="0"/>
              </a:spcAft>
              <a:buClr>
                <a:schemeClr val="dk1"/>
              </a:buClr>
              <a:buSzPts val="1100"/>
              <a:buFont typeface="Arial"/>
              <a:buNone/>
            </a:pPr>
            <a:r>
              <a:rPr lang="en-US"/>
              <a:t>    SubscriptionService.new(self).apply</a:t>
            </a:r>
            <a:endParaRPr/>
          </a:p>
          <a:p>
            <a:pPr marL="0" lvl="0" indent="0" algn="l" rtl="0">
              <a:lnSpc>
                <a:spcPct val="100000"/>
              </a:lnSpc>
              <a:spcBef>
                <a:spcPts val="640"/>
              </a:spcBef>
              <a:spcAft>
                <a:spcPts val="0"/>
              </a:spcAft>
              <a:buClr>
                <a:schemeClr val="dk1"/>
              </a:buClr>
              <a:buSzPts val="1100"/>
              <a:buFont typeface="Arial"/>
              <a:buNone/>
            </a:pPr>
            <a:r>
              <a:rPr lang="en-US"/>
              <a:t>  end</a:t>
            </a:r>
            <a:endParaRPr/>
          </a:p>
          <a:p>
            <a:pPr marL="0" lvl="0" indent="0" algn="l" rtl="0">
              <a:lnSpc>
                <a:spcPct val="100000"/>
              </a:lnSpc>
              <a:spcBef>
                <a:spcPts val="640"/>
              </a:spcBef>
              <a:spcAft>
                <a:spcPts val="0"/>
              </a:spcAft>
              <a:buClr>
                <a:schemeClr val="dk1"/>
              </a:buClr>
              <a:buSzPts val="1100"/>
              <a:buFont typeface="Arial"/>
              <a:buNone/>
            </a:pPr>
            <a:r>
              <a:rPr lang="en-US"/>
              <a:t>end</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None/>
            </a:pPr>
            <a:endParaRPr/>
          </a:p>
        </p:txBody>
      </p:sp>
      <p:sp>
        <p:nvSpPr>
          <p:cNvPr id="634" name="Google Shape;634;p9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Walkthrough – SUT</a:t>
            </a:r>
            <a:endParaRPr>
              <a:solidFill>
                <a:srgbClr val="6AA84F"/>
              </a:solidFill>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89</a:t>
            </a:fld>
            <a:endParaRPr/>
          </a:p>
        </p:txBody>
      </p:sp>
      <p:sp>
        <p:nvSpPr>
          <p:cNvPr id="640" name="Google Shape;640;p9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sz="1200"/>
              <a:t>class UserTest &lt; MiniTest::Test</a:t>
            </a:r>
            <a:endParaRPr sz="1200"/>
          </a:p>
          <a:p>
            <a:pPr marL="0" lvl="0" indent="0" algn="l" rtl="0">
              <a:lnSpc>
                <a:spcPct val="100000"/>
              </a:lnSpc>
              <a:spcBef>
                <a:spcPts val="640"/>
              </a:spcBef>
              <a:spcAft>
                <a:spcPts val="0"/>
              </a:spcAft>
              <a:buClr>
                <a:schemeClr val="dk1"/>
              </a:buClr>
              <a:buSzPts val="1100"/>
              <a:buFont typeface="Arial"/>
              <a:buNone/>
            </a:pPr>
            <a:r>
              <a:rPr lang="en-US" sz="1200"/>
              <a:t>  test '#apply_subscription' do</a:t>
            </a:r>
            <a:endParaRPr sz="1200"/>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 = Minitest::Mock.new</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mock.expect :apply, true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SubscriptionService.stub :new, mock do</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user = users(:one)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assert user.apply_subscription</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end</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Clr>
                <a:schemeClr val="dk1"/>
              </a:buClr>
              <a:buSzPts val="1100"/>
              <a:buFont typeface="Arial"/>
              <a:buNone/>
            </a:pPr>
            <a:r>
              <a:rPr lang="en-US" sz="1200"/>
              <a:t>    assert_mock mock # New in Minitest 5.9.0</a:t>
            </a:r>
            <a:endParaRPr sz="1200"/>
          </a:p>
          <a:p>
            <a:pPr marL="0" lvl="0" indent="0" algn="l" rtl="0">
              <a:lnSpc>
                <a:spcPct val="100000"/>
              </a:lnSpc>
              <a:spcBef>
                <a:spcPts val="640"/>
              </a:spcBef>
              <a:spcAft>
                <a:spcPts val="0"/>
              </a:spcAft>
              <a:buClr>
                <a:schemeClr val="dk1"/>
              </a:buClr>
              <a:buSzPts val="1100"/>
              <a:buFont typeface="Arial"/>
              <a:buNone/>
            </a:pPr>
            <a:r>
              <a:rPr lang="en-US" sz="1200"/>
              <a:t>    assert mock.verify # Old way of verifying mocks</a:t>
            </a:r>
            <a:endParaRPr sz="1200"/>
          </a:p>
          <a:p>
            <a:pPr marL="0" lvl="0" indent="0" algn="l" rtl="0">
              <a:lnSpc>
                <a:spcPct val="100000"/>
              </a:lnSpc>
              <a:spcBef>
                <a:spcPts val="640"/>
              </a:spcBef>
              <a:spcAft>
                <a:spcPts val="0"/>
              </a:spcAft>
              <a:buClr>
                <a:schemeClr val="dk1"/>
              </a:buClr>
              <a:buSzPts val="1100"/>
              <a:buFont typeface="Arial"/>
              <a:buNone/>
            </a:pPr>
            <a:r>
              <a:rPr lang="en-US" sz="1200"/>
              <a:t>  end</a:t>
            </a:r>
            <a:endParaRPr sz="1200"/>
          </a:p>
          <a:p>
            <a:pPr marL="0" lvl="0" indent="0" algn="l" rtl="0">
              <a:lnSpc>
                <a:spcPct val="100000"/>
              </a:lnSpc>
              <a:spcBef>
                <a:spcPts val="640"/>
              </a:spcBef>
              <a:spcAft>
                <a:spcPts val="0"/>
              </a:spcAft>
              <a:buClr>
                <a:schemeClr val="dk1"/>
              </a:buClr>
              <a:buSzPts val="1100"/>
              <a:buFont typeface="Arial"/>
              <a:buNone/>
            </a:pPr>
            <a:r>
              <a:rPr lang="en-US" sz="1200"/>
              <a:t>end</a:t>
            </a:r>
            <a:endParaRPr sz="1200"/>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None/>
            </a:pPr>
            <a:endParaRPr sz="1200"/>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7" name="Google Shape;117;p21"/>
          <p:cNvSpPr txBox="1">
            <a:spLocks noGrp="1"/>
          </p:cNvSpPr>
          <p:nvPr>
            <p:ph type="title"/>
          </p:nvPr>
        </p:nvSpPr>
        <p:spPr>
          <a:xfrm>
            <a:off x="197964" y="273843"/>
            <a:ext cx="4133612" cy="1269596"/>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Kent Beck’s "</a:t>
            </a:r>
            <a:r>
              <a:rPr lang="en-US" i="1" dirty="0">
                <a:latin typeface="Dank Mono" pitchFamily="49" charset="77"/>
              </a:rPr>
              <a:t>rediscovering</a:t>
            </a:r>
            <a:r>
              <a:rPr lang="en-US" dirty="0">
                <a:latin typeface="Dank Mono" pitchFamily="49" charset="77"/>
              </a:rPr>
              <a:t>" TDD</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Google Shape;116;p21"/>
          <p:cNvSpPr txBox="1">
            <a:spLocks noGrp="1"/>
          </p:cNvSpPr>
          <p:nvPr>
            <p:ph type="body" idx="1"/>
          </p:nvPr>
        </p:nvSpPr>
        <p:spPr>
          <a:xfrm>
            <a:off x="197964" y="2194862"/>
            <a:ext cx="4543718" cy="2810399"/>
          </a:xfrm>
          <a:prstGeom prst="rect">
            <a:avLst/>
          </a:prstGeom>
        </p:spPr>
        <p:txBody>
          <a:bodyPr spcFirstLastPara="1" lIns="91425" tIns="91425" rIns="91425" bIns="91425" anchorCtr="0">
            <a:normAutofit/>
          </a:bodyPr>
          <a:lstStyle/>
          <a:p>
            <a:pPr marL="0" lvl="0" indent="0" rtl="0">
              <a:lnSpc>
                <a:spcPct val="90000"/>
              </a:lnSpc>
              <a:spcBef>
                <a:spcPts val="0"/>
              </a:spcBef>
              <a:spcAft>
                <a:spcPts val="600"/>
              </a:spcAft>
              <a:buNone/>
            </a:pPr>
            <a:r>
              <a:rPr lang="en-US" sz="1400" dirty="0">
                <a:latin typeface="Garamond" panose="02020404030301010803" pitchFamily="18" charset="0"/>
                <a:sym typeface="Avenir"/>
              </a:rPr>
              <a:t>“The original description of TDD was in an ancient book about programming. It said you take the input tape, manually type in the output tape you expect, then program until the actual output tape matches the expected output.</a:t>
            </a:r>
            <a:br>
              <a:rPr lang="en-US" sz="1400" dirty="0">
                <a:latin typeface="Garamond" panose="02020404030301010803" pitchFamily="18" charset="0"/>
                <a:sym typeface="Avenir"/>
              </a:rPr>
            </a:br>
            <a:br>
              <a:rPr lang="en-US" sz="1400" dirty="0">
                <a:latin typeface="Garamond" panose="02020404030301010803" pitchFamily="18" charset="0"/>
                <a:sym typeface="Avenir"/>
              </a:rPr>
            </a:br>
            <a:r>
              <a:rPr lang="en-US" sz="1400" dirty="0">
                <a:latin typeface="Garamond" panose="02020404030301010803" pitchFamily="18" charset="0"/>
                <a:sym typeface="Avenir"/>
              </a:rPr>
              <a:t>After I'd written the first </a:t>
            </a:r>
            <a:r>
              <a:rPr lang="en-US" sz="1400" dirty="0" err="1">
                <a:latin typeface="Garamond" panose="02020404030301010803" pitchFamily="18" charset="0"/>
                <a:sym typeface="Avenir"/>
              </a:rPr>
              <a:t>xUnit</a:t>
            </a:r>
            <a:r>
              <a:rPr lang="en-US" sz="1400" dirty="0">
                <a:latin typeface="Garamond" panose="02020404030301010803" pitchFamily="18" charset="0"/>
                <a:sym typeface="Avenir"/>
              </a:rPr>
              <a:t> framework in Smalltalk I remembered reading this and tried it out. That was the origin of TDD for me. When describing TDD to older programmers, I often hear, "Of course. How else could you program?" Therefore, I refer to my role as "rediscovering" TDD.”</a:t>
            </a:r>
          </a:p>
        </p:txBody>
      </p:sp>
      <p:pic>
        <p:nvPicPr>
          <p:cNvPr id="5122" name="Picture 2" descr="What Is An Origin Story? – Gideon&amp;#39;s Screenwriting Tips: Now You&amp;#39;re a  Screenwriter">
            <a:extLst>
              <a:ext uri="{FF2B5EF4-FFF2-40B4-BE49-F238E27FC236}">
                <a16:creationId xmlns:a16="http://schemas.microsoft.com/office/drawing/2014/main" id="{FF56BC53-8F33-ED4D-AAA5-B94B6147C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 r="591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D29484-F427-E044-A855-BF06F2F4AEB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90</a:t>
            </a:fld>
            <a:endParaRPr/>
          </a:p>
        </p:txBody>
      </p:sp>
      <p:sp>
        <p:nvSpPr>
          <p:cNvPr id="646" name="Google Shape;646;p10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47" name="Google Shape;647;p10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 Third test walkthrough</a:t>
            </a:r>
            <a:endParaRPr/>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91</a:t>
            </a:fld>
            <a:endParaRPr/>
          </a:p>
        </p:txBody>
      </p:sp>
      <p:sp>
        <p:nvSpPr>
          <p:cNvPr id="653" name="Google Shape;653;p10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adf</a:t>
            </a:r>
            <a:endParaRPr/>
          </a:p>
        </p:txBody>
      </p:sp>
      <p:sp>
        <p:nvSpPr>
          <p:cNvPr id="654" name="Google Shape;654;p10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0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92</a:t>
            </a:fld>
            <a:endParaRPr/>
          </a:p>
        </p:txBody>
      </p:sp>
      <p:sp>
        <p:nvSpPr>
          <p:cNvPr id="660" name="Google Shape;660;p10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1" name="Google Shape;661;p10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93</a:t>
            </a:fld>
            <a:endParaRPr/>
          </a:p>
        </p:txBody>
      </p:sp>
      <p:sp>
        <p:nvSpPr>
          <p:cNvPr id="667" name="Google Shape;667;p10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8" name="Google Shape;668;p10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Designing for testability - examples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5"/>
        <p:cNvGrpSpPr/>
        <p:nvPr/>
      </p:nvGrpSpPr>
      <p:grpSpPr>
        <a:xfrm>
          <a:off x="0" y="0"/>
          <a:ext cx="0" cy="0"/>
          <a:chOff x="0" y="0"/>
          <a:chExt cx="0" cy="0"/>
        </a:xfrm>
      </p:grpSpPr>
      <p:sp useBgFill="1">
        <p:nvSpPr>
          <p:cNvPr id="440" name="Rectangle 12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12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2" name="Picture 437" descr="CPU with binary numbers and blueprint">
            <a:extLst>
              <a:ext uri="{FF2B5EF4-FFF2-40B4-BE49-F238E27FC236}">
                <a16:creationId xmlns:a16="http://schemas.microsoft.com/office/drawing/2014/main" id="{2CC7EA63-E26D-498E-882F-CD2351BD8010}"/>
              </a:ext>
            </a:extLst>
          </p:cNvPr>
          <p:cNvPicPr>
            <a:picLocks noChangeAspect="1"/>
          </p:cNvPicPr>
          <p:nvPr/>
        </p:nvPicPr>
        <p:blipFill rotWithShape="1">
          <a:blip r:embed="rId3"/>
          <a:srcRect/>
          <a:stretch/>
        </p:blipFill>
        <p:spPr>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436" name="Google Shape;436;p68"/>
          <p:cNvSpPr txBox="1">
            <a:spLocks noGrp="1"/>
          </p:cNvSpPr>
          <p:nvPr>
            <p:ph type="title"/>
          </p:nvPr>
        </p:nvSpPr>
        <p:spPr>
          <a:xfrm>
            <a:off x="270754" y="4297257"/>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000" kern="1200" dirty="0">
                <a:solidFill>
                  <a:schemeClr val="tx1">
                    <a:lumMod val="85000"/>
                    <a:lumOff val="15000"/>
                  </a:schemeClr>
                </a:solidFill>
                <a:latin typeface="Garamond" panose="02020404030301010803" pitchFamily="18" charset="0"/>
                <a:ea typeface="+mj-ea"/>
                <a:cs typeface="+mj-cs"/>
              </a:rPr>
              <a:t>SOFTWARE DESIGN &amp; TDD</a:t>
            </a: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7"/>
        <p:cNvGrpSpPr/>
        <p:nvPr/>
      </p:nvGrpSpPr>
      <p:grpSpPr>
        <a:xfrm>
          <a:off x="0" y="0"/>
          <a:ext cx="0" cy="0"/>
          <a:chOff x="0" y="0"/>
          <a:chExt cx="0" cy="0"/>
        </a:xfrm>
      </p:grpSpPr>
      <p:pic>
        <p:nvPicPr>
          <p:cNvPr id="5" name="Picture 2" descr="Harvard launches Free Online Architecture Course targeting Kenyan Students  - Kenyan Wallstreet">
            <a:extLst>
              <a:ext uri="{FF2B5EF4-FFF2-40B4-BE49-F238E27FC236}">
                <a16:creationId xmlns:a16="http://schemas.microsoft.com/office/drawing/2014/main" id="{E397BC7B-AD03-734A-82A0-8578638CE9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52"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Google Shape;450;p70"/>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a:t>Software Development Activities</a:t>
            </a:r>
          </a:p>
        </p:txBody>
      </p:sp>
      <p:sp>
        <p:nvSpPr>
          <p:cNvPr id="449" name="Google Shape;449;p70"/>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a:t>Software development requires:</a:t>
            </a:r>
          </a:p>
          <a:p>
            <a:pPr marL="914400" lvl="1" indent="-342900" rtl="0">
              <a:spcBef>
                <a:spcPts val="0"/>
              </a:spcBef>
              <a:spcAft>
                <a:spcPts val="0"/>
              </a:spcAft>
              <a:buSzPts val="1800"/>
              <a:buChar char="–"/>
            </a:pPr>
            <a:r>
              <a:rPr lang="en-US"/>
              <a:t>Analysis, design, coding, testing, review, documentation, planning, deployment, etc.</a:t>
            </a:r>
          </a:p>
          <a:p>
            <a:pPr marL="457200" lvl="0" indent="-342900" rtl="0">
              <a:spcBef>
                <a:spcPts val="0"/>
              </a:spcBef>
              <a:spcAft>
                <a:spcPts val="0"/>
              </a:spcAft>
              <a:buSzPts val="1800"/>
              <a:buChar char="•"/>
            </a:pPr>
            <a:r>
              <a:rPr lang="en-US"/>
              <a:t>Absence of any one of these is hacking</a:t>
            </a:r>
          </a:p>
          <a:p>
            <a:pPr marL="457200" lvl="0" indent="-342900" rtl="0">
              <a:spcBef>
                <a:spcPts val="0"/>
              </a:spcBef>
              <a:spcAft>
                <a:spcPts val="0"/>
              </a:spcAft>
              <a:buSzPts val="1800"/>
              <a:buChar char="•"/>
            </a:pPr>
            <a:r>
              <a:rPr lang="en-US"/>
              <a:t>Waterfall attempts to serialize these</a:t>
            </a:r>
          </a:p>
          <a:p>
            <a:pPr marL="457200" lvl="0" indent="-342900" rtl="0">
              <a:spcBef>
                <a:spcPts val="0"/>
              </a:spcBef>
              <a:spcAft>
                <a:spcPts val="0"/>
              </a:spcAft>
              <a:buSzPts val="1800"/>
              <a:buChar char="•"/>
            </a:pPr>
            <a:r>
              <a:rPr lang="en-US"/>
              <a:t>Agile Solution:  Learn to do all activities all the time</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96</a:t>
            </a:fld>
            <a:endParaRPr/>
          </a:p>
        </p:txBody>
      </p:sp>
      <p:sp>
        <p:nvSpPr>
          <p:cNvPr id="456" name="Google Shape;456;p7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 still do it</a:t>
            </a:r>
            <a:endParaRPr/>
          </a:p>
          <a:p>
            <a:pPr marL="914400" lvl="1" indent="-342900" algn="l" rtl="0">
              <a:lnSpc>
                <a:spcPct val="150000"/>
              </a:lnSpc>
              <a:spcBef>
                <a:spcPts val="0"/>
              </a:spcBef>
              <a:spcAft>
                <a:spcPts val="0"/>
              </a:spcAft>
              <a:buSzPts val="1800"/>
              <a:buChar char="–"/>
            </a:pPr>
            <a:r>
              <a:rPr lang="en-US"/>
              <a:t>Mostly at planning meetings</a:t>
            </a:r>
            <a:endParaRPr/>
          </a:p>
          <a:p>
            <a:pPr marL="457200" lvl="0" indent="-342900" algn="l" rtl="0">
              <a:lnSpc>
                <a:spcPct val="150000"/>
              </a:lnSpc>
              <a:spcBef>
                <a:spcPts val="0"/>
              </a:spcBef>
              <a:spcAft>
                <a:spcPts val="0"/>
              </a:spcAft>
              <a:buSzPts val="1800"/>
              <a:buChar char="•"/>
            </a:pPr>
            <a:r>
              <a:rPr lang="en-US"/>
              <a:t>But with less details</a:t>
            </a:r>
            <a:endParaRPr/>
          </a:p>
          <a:p>
            <a:pPr marL="914400" lvl="1" indent="-342900" algn="l" rtl="0">
              <a:lnSpc>
                <a:spcPct val="150000"/>
              </a:lnSpc>
              <a:spcBef>
                <a:spcPts val="0"/>
              </a:spcBef>
              <a:spcAft>
                <a:spcPts val="0"/>
              </a:spcAft>
              <a:buSzPts val="1800"/>
              <a:buChar char="–"/>
            </a:pPr>
            <a:r>
              <a:rPr lang="en-US"/>
              <a:t>Design insights often only occur when coding</a:t>
            </a:r>
            <a:endParaRPr/>
          </a:p>
          <a:p>
            <a:pPr marL="457200" lvl="0" indent="-342900" algn="l" rtl="0">
              <a:lnSpc>
                <a:spcPct val="150000"/>
              </a:lnSpc>
              <a:spcBef>
                <a:spcPts val="0"/>
              </a:spcBef>
              <a:spcAft>
                <a:spcPts val="0"/>
              </a:spcAft>
              <a:buSzPts val="1800"/>
              <a:buChar char="•"/>
            </a:pPr>
            <a:r>
              <a:rPr lang="en-US"/>
              <a:t>UML Sketches</a:t>
            </a:r>
            <a:endParaRPr/>
          </a:p>
          <a:p>
            <a:pPr marL="914400" lvl="1" indent="-342900" algn="l" rtl="0">
              <a:lnSpc>
                <a:spcPct val="150000"/>
              </a:lnSpc>
              <a:spcBef>
                <a:spcPts val="0"/>
              </a:spcBef>
              <a:spcAft>
                <a:spcPts val="0"/>
              </a:spcAft>
              <a:buSzPts val="1800"/>
              <a:buChar char="–"/>
            </a:pPr>
            <a:r>
              <a:rPr lang="en-US"/>
              <a:t>“Inception” level diagrams</a:t>
            </a:r>
            <a:endParaRPr/>
          </a:p>
          <a:p>
            <a:pPr marL="914400" lvl="1" indent="-342900" algn="l" rtl="0">
              <a:lnSpc>
                <a:spcPct val="150000"/>
              </a:lnSpc>
              <a:spcBef>
                <a:spcPts val="0"/>
              </a:spcBef>
              <a:spcAft>
                <a:spcPts val="0"/>
              </a:spcAft>
              <a:buSzPts val="1800"/>
              <a:buChar char="–"/>
            </a:pPr>
            <a:r>
              <a:rPr lang="en-US"/>
              <a:t>Help Solve the problem but don’t completely specify the code</a:t>
            </a:r>
            <a:endParaRPr/>
          </a:p>
        </p:txBody>
      </p:sp>
      <p:sp>
        <p:nvSpPr>
          <p:cNvPr id="457" name="Google Shape;457;p7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Upfront Design</a:t>
            </a:r>
            <a:endParaRP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97</a:t>
            </a:fld>
            <a:endParaRPr/>
          </a:p>
        </p:txBody>
      </p:sp>
      <p:sp>
        <p:nvSpPr>
          <p:cNvPr id="679" name="Google Shape;679;p10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ctr" rtl="0">
              <a:lnSpc>
                <a:spcPct val="150000"/>
              </a:lnSpc>
              <a:spcBef>
                <a:spcPts val="640"/>
              </a:spcBef>
              <a:spcAft>
                <a:spcPts val="0"/>
              </a:spcAft>
              <a:buNone/>
            </a:pPr>
            <a:r>
              <a:rPr lang="en-US"/>
              <a:t>Design principles and patterns</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Simple design</a:t>
            </a:r>
            <a:endParaRPr/>
          </a:p>
          <a:p>
            <a:pPr marL="0" lvl="0" indent="0" algn="l" rtl="0">
              <a:lnSpc>
                <a:spcPct val="150000"/>
              </a:lnSpc>
              <a:spcBef>
                <a:spcPts val="640"/>
              </a:spcBef>
              <a:spcAft>
                <a:spcPts val="0"/>
              </a:spcAft>
              <a:buNone/>
            </a:pPr>
            <a:endParaRPr/>
          </a:p>
          <a:p>
            <a:pPr marL="0" lvl="0" indent="0" algn="ctr" rtl="0">
              <a:lnSpc>
                <a:spcPct val="150000"/>
              </a:lnSpc>
              <a:spcBef>
                <a:spcPts val="640"/>
              </a:spcBef>
              <a:spcAft>
                <a:spcPts val="0"/>
              </a:spcAft>
              <a:buNone/>
            </a:pPr>
            <a:r>
              <a:rPr lang="en-US"/>
              <a:t>BDUF (Big Design Up Front)</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Emergent design</a:t>
            </a:r>
            <a:endParaRPr/>
          </a:p>
        </p:txBody>
      </p:sp>
      <p:sp>
        <p:nvSpPr>
          <p:cNvPr id="680" name="Google Shape;680;p10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4"/>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SIMPLE EVOLUTIONARY DESIGN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99</a:t>
            </a:fld>
            <a:endParaRPr/>
          </a:p>
        </p:txBody>
      </p:sp>
      <p:sp>
        <p:nvSpPr>
          <p:cNvPr id="686" name="Google Shape;686;p10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Runs all tests</a:t>
            </a:r>
            <a:endParaRPr/>
          </a:p>
          <a:p>
            <a:pPr marL="457200" lvl="0" indent="-342900" algn="l" rtl="0">
              <a:lnSpc>
                <a:spcPct val="150000"/>
              </a:lnSpc>
              <a:spcBef>
                <a:spcPts val="0"/>
              </a:spcBef>
              <a:spcAft>
                <a:spcPts val="0"/>
              </a:spcAft>
              <a:buSzPts val="1800"/>
              <a:buChar char="•"/>
            </a:pPr>
            <a:r>
              <a:rPr lang="en-US"/>
              <a:t>No duplication</a:t>
            </a:r>
            <a:endParaRPr/>
          </a:p>
          <a:p>
            <a:pPr marL="457200" lvl="0" indent="-342900" algn="l" rtl="0">
              <a:lnSpc>
                <a:spcPct val="150000"/>
              </a:lnSpc>
              <a:spcBef>
                <a:spcPts val="0"/>
              </a:spcBef>
              <a:spcAft>
                <a:spcPts val="0"/>
              </a:spcAft>
              <a:buSzPts val="1800"/>
              <a:buChar char="•"/>
            </a:pPr>
            <a:r>
              <a:rPr lang="en-US"/>
              <a:t>Expresses intent</a:t>
            </a:r>
            <a:endParaRPr/>
          </a:p>
          <a:p>
            <a:pPr marL="457200" lvl="0" indent="-342900" algn="l" rtl="0">
              <a:lnSpc>
                <a:spcPct val="150000"/>
              </a:lnSpc>
              <a:spcBef>
                <a:spcPts val="0"/>
              </a:spcBef>
              <a:spcAft>
                <a:spcPts val="0"/>
              </a:spcAft>
              <a:buSzPts val="1800"/>
              <a:buChar char="•"/>
            </a:pPr>
            <a:r>
              <a:rPr lang="en-US"/>
              <a:t>Minimal number of classes &amp; methods</a:t>
            </a:r>
            <a:endParaRPr/>
          </a:p>
        </p:txBody>
      </p:sp>
      <p:sp>
        <p:nvSpPr>
          <p:cNvPr id="687" name="Google Shape;687;p10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3370</TotalTime>
  <Words>7712</Words>
  <Application>Microsoft Macintosh PowerPoint</Application>
  <PresentationFormat>On-screen Show (16:9)</PresentationFormat>
  <Paragraphs>1000</Paragraphs>
  <Slides>126</Slides>
  <Notes>126</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126</vt:i4>
      </vt:variant>
    </vt:vector>
  </HeadingPairs>
  <TitlesOfParts>
    <vt:vector size="136" baseType="lpstr">
      <vt:lpstr>Calibri</vt:lpstr>
      <vt:lpstr>Arial</vt:lpstr>
      <vt:lpstr>Garamond</vt:lpstr>
      <vt:lpstr>Dank Mono</vt:lpstr>
      <vt:lpstr>Oswald</vt:lpstr>
      <vt:lpstr>Consolas</vt:lpstr>
      <vt:lpstr>Helvetica Neue</vt:lpstr>
      <vt:lpstr>Avenir</vt:lpstr>
      <vt:lpstr>Tw Cen MT</vt:lpstr>
      <vt:lpstr>Office Theme</vt:lpstr>
      <vt:lpstr>TDD in TypeScript</vt:lpstr>
      <vt:lpstr>Justin Beall</vt:lpstr>
      <vt:lpstr>INTRODUCTIONS</vt:lpstr>
      <vt:lpstr>Course Objectives</vt:lpstr>
      <vt:lpstr>Course Objectives</vt:lpstr>
      <vt:lpstr>Why Are We Here?</vt:lpstr>
      <vt:lpstr>What is Test Driven Development?</vt:lpstr>
      <vt:lpstr>Test First is NOT new</vt:lpstr>
      <vt:lpstr>Kent Beck’s "rediscovering" TDD</vt:lpstr>
      <vt:lpstr>The Three Laws of TDD</vt:lpstr>
      <vt:lpstr>PowerPoint Presentation</vt:lpstr>
      <vt:lpstr>Doing TDD</vt:lpstr>
      <vt:lpstr>PowerPoint Presentation</vt:lpstr>
      <vt:lpstr>TypeScript Overview</vt:lpstr>
      <vt:lpstr>Kata</vt:lpstr>
      <vt:lpstr>PowerPoint Presentation</vt:lpstr>
      <vt:lpstr>Review</vt:lpstr>
      <vt:lpstr>BREAK</vt:lpstr>
      <vt:lpstr>TDD Steps</vt:lpstr>
      <vt:lpstr>PowerPoint Presentation</vt:lpstr>
      <vt:lpstr>PowerPoint Presentation</vt:lpstr>
      <vt:lpstr>TDD Guided by ZOMBIES</vt:lpstr>
      <vt:lpstr>PowerPoint Presentation</vt:lpstr>
      <vt:lpstr>Review</vt:lpstr>
      <vt:lpstr>BREAK</vt:lpstr>
      <vt:lpstr>TDD Outcomes</vt:lpstr>
      <vt:lpstr>TDD Outcomes</vt:lpstr>
      <vt:lpstr>SOLID: Principles of Object-Oriented Design</vt:lpstr>
      <vt:lpstr>PowerPoint Presentation</vt:lpstr>
      <vt:lpstr>Single-responsibility Principle</vt:lpstr>
      <vt:lpstr>PowerPoint Presentation</vt:lpstr>
      <vt:lpstr>Open-Closed Principle</vt:lpstr>
      <vt:lpstr>PowerPoint Presentation</vt:lpstr>
      <vt:lpstr>Liskov Substitution Principle</vt:lpstr>
      <vt:lpstr>PowerPoint Presentation</vt:lpstr>
      <vt:lpstr>Interface Segregation Principle</vt:lpstr>
      <vt:lpstr>PowerPoint Presentation</vt:lpstr>
      <vt:lpstr>Dependency Inversion Principle</vt:lpstr>
      <vt:lpstr>PowerPoint Presentation</vt:lpstr>
      <vt:lpstr>DRY Principle</vt:lpstr>
      <vt:lpstr>YAGNI Principle</vt:lpstr>
      <vt:lpstr>PowerPoint Presentation</vt:lpstr>
      <vt:lpstr>PowerPoint Presentation</vt:lpstr>
      <vt:lpstr>PowerPoint Presentation</vt:lpstr>
      <vt:lpstr>Review</vt:lpstr>
      <vt:lpstr>BREAK</vt:lpstr>
      <vt:lpstr>PowerPoint Presentation</vt:lpstr>
      <vt:lpstr>Review</vt:lpstr>
      <vt:lpstr>Day 1 - Wrap Up</vt:lpstr>
      <vt:lpstr>PowerPoint Presentation</vt:lpstr>
      <vt:lpstr>RECAP</vt:lpstr>
      <vt:lpstr>Course Objectives</vt:lpstr>
      <vt:lpstr>TDD Costs (Perceived)</vt:lpstr>
      <vt:lpstr>TDD Costs (Real)</vt:lpstr>
      <vt:lpstr>Two Unit Tests  No Integration Tests</vt:lpstr>
      <vt:lpstr>TDD Rewards</vt:lpstr>
      <vt:lpstr>PowerPoint Presentation</vt:lpstr>
      <vt:lpstr>Review</vt:lpstr>
      <vt:lpstr>BREAK</vt:lpstr>
      <vt:lpstr>TDD So Far...</vt:lpstr>
      <vt:lpstr>Refactoring</vt:lpstr>
      <vt:lpstr>Refactoring</vt:lpstr>
      <vt:lpstr>Red, Green, Refactor</vt:lpstr>
      <vt:lpstr>PowerPoint Presentation</vt:lpstr>
      <vt:lpstr>PowerPoint Presentation</vt:lpstr>
      <vt:lpstr>Refactoring Fizz Buzz</vt:lpstr>
      <vt:lpstr>PowerPoint Presentation</vt:lpstr>
      <vt:lpstr>Abstract Factory</vt:lpstr>
      <vt:lpstr>Review</vt:lpstr>
      <vt:lpstr>BREAK</vt:lpstr>
      <vt:lpstr>Reference Book on Refactoring</vt:lpstr>
      <vt:lpstr>Refactoring Drivers</vt:lpstr>
      <vt:lpstr>Refactoring Tips</vt:lpstr>
      <vt:lpstr>Code Smells</vt:lpstr>
      <vt:lpstr>Recognizing You Have a Problem</vt:lpstr>
      <vt:lpstr>Application-level smells</vt:lpstr>
      <vt:lpstr>Class-level smells</vt:lpstr>
      <vt:lpstr>Method-level smells</vt:lpstr>
      <vt:lpstr>EXAMPLE REFACTORINGS</vt:lpstr>
      <vt:lpstr>Refactorings: Extract Method</vt:lpstr>
      <vt:lpstr>Refactorings: Move Method</vt:lpstr>
      <vt:lpstr>Refactorings: Replace Temp with Query</vt:lpstr>
      <vt:lpstr>SUT – System Under Test</vt:lpstr>
      <vt:lpstr>Dependencies, Decoupled...</vt:lpstr>
      <vt:lpstr>Mocks and Fakes and Stubs, Oh My!</vt:lpstr>
      <vt:lpstr>Mocks vs Stubs vs Fakes – Wha'choo talkin' 'bout, Willis?</vt:lpstr>
      <vt:lpstr>Mocks – How to use them</vt:lpstr>
      <vt:lpstr>Mock Example Walkthrough – SUT</vt:lpstr>
      <vt:lpstr>PowerPoint Presentation</vt:lpstr>
      <vt:lpstr>Mock Example – Third test walkthrough</vt:lpstr>
      <vt:lpstr>Guided kata - execute first kata with scenarios</vt:lpstr>
      <vt:lpstr>Guided kata - execute first kata with scenarios</vt:lpstr>
      <vt:lpstr>Designing for testability - examples</vt:lpstr>
      <vt:lpstr>SOFTWARE DESIGN &amp; TDD</vt:lpstr>
      <vt:lpstr>Software Development Activities</vt:lpstr>
      <vt:lpstr>Upfront Design</vt:lpstr>
      <vt:lpstr>Design</vt:lpstr>
      <vt:lpstr>SIMPLE EVOLUTIONARY DESIGN</vt:lpstr>
      <vt:lpstr>Simple Design</vt:lpstr>
      <vt:lpstr>Simple Design</vt:lpstr>
      <vt:lpstr>Simple Design: No Duplication</vt:lpstr>
      <vt:lpstr>Simple Design: Expresses Intent</vt:lpstr>
      <vt:lpstr>Simple Design: Minimal Number of Classes &amp; Methods</vt:lpstr>
      <vt:lpstr>It is Agile Software Design!</vt:lpstr>
      <vt:lpstr>Documentation Artifacts</vt:lpstr>
      <vt:lpstr>OTHER CONSIDERATIONS</vt:lpstr>
      <vt:lpstr>How Big is a Test Method?</vt:lpstr>
      <vt:lpstr>How Big is a Test Class?</vt:lpstr>
      <vt:lpstr>The 10 Minute Rule</vt:lpstr>
      <vt:lpstr>10 Minute Rule Implications</vt:lpstr>
      <vt:lpstr>If Your Tests Run Sloooooww</vt:lpstr>
      <vt:lpstr>Testing Private Behavior</vt:lpstr>
      <vt:lpstr>Testing Private Data</vt:lpstr>
      <vt:lpstr>LEGACY CODE &amp; TDD</vt:lpstr>
      <vt:lpstr>It’s a Catch-22</vt:lpstr>
      <vt:lpstr>What is Legacy Code?</vt:lpstr>
      <vt:lpstr>Introducing Unit Tests to Legacy Code</vt:lpstr>
      <vt:lpstr>Effects Analysis</vt:lpstr>
      <vt:lpstr>Breaking Dependencies</vt:lpstr>
      <vt:lpstr>Seams</vt:lpstr>
      <vt:lpstr>Refactoring Safely</vt:lpstr>
      <vt:lpstr>Legacy Code Example - Get Code Under Test</vt:lpstr>
      <vt:lpstr>Some Dependency Breaking Techniques</vt:lpstr>
      <vt:lpstr>PowerPoint Presentation</vt:lpstr>
      <vt:lpstr>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18</cp:revision>
  <dcterms:modified xsi:type="dcterms:W3CDTF">2021-09-27T03:03:55Z</dcterms:modified>
</cp:coreProperties>
</file>